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0" roundtripDataSignature="AMtx7mizWxNXhyPPOeu73NAlEX9lN3kz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E766B0-7D8C-4608-AE03-E63CBA44E2AE}">
  <a:tblStyle styleId="{9DE766B0-7D8C-4608-AE03-E63CBA44E2A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3051A7F-719A-447E-87CE-C33F01477355}"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e2402dcbc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e2402dc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d6cec1827_0_4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3" name="Google Shape;213;g11d6cec1827_0_4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11d6cec1827_0_4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e2235cf6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e2235cf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5977e1d0c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5977e1d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d6cec1827_0_7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8" name="Google Shape;238;g11d6cec1827_0_7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1d6cec1827_0_7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d802338be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d802338b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d802338b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d802338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5977e1d0c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5977e1d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d6cec1827_0_8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9" name="Google Shape;269;g11d6cec1827_0_8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1d6cec1827_0_8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d6cec1827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d6cec18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Howdy!</a:t>
            </a:r>
            <a:endParaRPr/>
          </a:p>
          <a:p>
            <a:pPr indent="0" lvl="0" marL="0" rtl="0" algn="l">
              <a:spcBef>
                <a:spcPts val="0"/>
              </a:spcBef>
              <a:spcAft>
                <a:spcPts val="0"/>
              </a:spcAft>
              <a:buNone/>
            </a:pPr>
            <a:r>
              <a:rPr lang="en-US"/>
              <a:t>The problem we have been presented with is improving how tomatoes are sorted before being picked. Currently, the only way this is done is by having people walk throughout a greenhouse and manually recording each tomato either on a tablet or pen and paper. This is fine with small operations, but as greenhouse size increases the number of man hours increases exponentially.</a:t>
            </a:r>
            <a:endParaRPr/>
          </a:p>
        </p:txBody>
      </p:sp>
      <p:sp>
        <p:nvSpPr>
          <p:cNvPr id="134" name="Google Shape;13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d6cec1827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d6cec182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5a5222c9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5a5222c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solution we have to this problem is to create a rover that will autonomously navigate the greenhouse and stop at each plant so that the on board camera can then take pictures of the it. These images are then classified through a machine learning program and sorted in the categories ripe/unripe and sick. The sorted images will then be uploaded to a database that will create useful charts and graphics that the farmer can use to efficiently pick/remove tomatoes. </a:t>
            </a:r>
            <a:endParaRPr/>
          </a:p>
        </p:txBody>
      </p:sp>
      <p:sp>
        <p:nvSpPr>
          <p:cNvPr id="141" name="Google Shape;14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we can see each subsystem </a:t>
            </a:r>
            <a:r>
              <a:rPr lang="en-US"/>
              <a:t>separated</a:t>
            </a:r>
            <a:r>
              <a:rPr lang="en-US"/>
              <a:t> by its owner.</a:t>
            </a:r>
            <a:endParaRPr/>
          </a:p>
          <a:p>
            <a:pPr indent="0" lvl="0" marL="0" rtl="0" algn="l">
              <a:spcBef>
                <a:spcPts val="0"/>
              </a:spcBef>
              <a:spcAft>
                <a:spcPts val="0"/>
              </a:spcAft>
              <a:buNone/>
            </a:pPr>
            <a:r>
              <a:rPr lang="en-US"/>
              <a:t>In white we have systems that are being used by more than one person.</a:t>
            </a:r>
            <a:endParaRPr/>
          </a:p>
          <a:p>
            <a:pPr indent="0" lvl="0" marL="0" rtl="0" algn="l">
              <a:spcBef>
                <a:spcPts val="0"/>
              </a:spcBef>
              <a:spcAft>
                <a:spcPts val="0"/>
              </a:spcAft>
              <a:buNone/>
            </a:pPr>
            <a:r>
              <a:rPr lang="en-US"/>
              <a:t>Myself has navigation,</a:t>
            </a:r>
            <a:endParaRPr/>
          </a:p>
          <a:p>
            <a:pPr indent="0" lvl="0" marL="0" rtl="0" algn="l">
              <a:spcBef>
                <a:spcPts val="0"/>
              </a:spcBef>
              <a:spcAft>
                <a:spcPts val="0"/>
              </a:spcAft>
              <a:buNone/>
            </a:pPr>
            <a:r>
              <a:rPr lang="en-US"/>
              <a:t>Dalton has Camera Positioning and image capturing</a:t>
            </a:r>
            <a:endParaRPr/>
          </a:p>
          <a:p>
            <a:pPr indent="0" lvl="0" marL="0" rtl="0" algn="l">
              <a:spcBef>
                <a:spcPts val="0"/>
              </a:spcBef>
              <a:spcAft>
                <a:spcPts val="0"/>
              </a:spcAft>
              <a:buNone/>
            </a:pPr>
            <a:r>
              <a:rPr lang="en-US"/>
              <a:t>Felipe has Tomato state recognition and machine learning</a:t>
            </a:r>
            <a:endParaRPr/>
          </a:p>
          <a:p>
            <a:pPr indent="0" lvl="0" marL="0" rtl="0" algn="l">
              <a:spcBef>
                <a:spcPts val="0"/>
              </a:spcBef>
              <a:spcAft>
                <a:spcPts val="0"/>
              </a:spcAft>
              <a:buNone/>
            </a:pPr>
            <a:r>
              <a:rPr lang="en-US"/>
              <a:t>And Celeste has Data Filtering and Cloud storage</a:t>
            </a:r>
            <a:endParaRPr/>
          </a:p>
        </p:txBody>
      </p:sp>
      <p:sp>
        <p:nvSpPr>
          <p:cNvPr id="148" name="Google Shape;14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5977e1d0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5977e1d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Here we have a block diagram of how the navigation subsystem sends power and signals. As well as showing where each part gets its power from.</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US"/>
              <a:t>The on </a:t>
            </a:r>
            <a:r>
              <a:rPr lang="en-US"/>
              <a:t>board</a:t>
            </a:r>
            <a:r>
              <a:rPr lang="en-US"/>
              <a:t> battery pack which consists of 2 12 volt 18 aH batteries that will supply power through the motor drivers to the motors. It  is set up such that the two motors on the left are controlled in unison and same for the right motors. </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US"/>
              <a:t>	There will also be an auxiliary power source that is a 5 volt 6 aH battery. I chose to do this because the motors will be pulling a lot of power and I want the system to be able to run as long as possible. The Pi/sensors/ and camera all pull low power. The distance sensors pull less than 2mA each and the pi rarely pulls more than 1 amp. Using the </a:t>
            </a:r>
            <a:r>
              <a:rPr lang="en-US"/>
              <a:t>separate</a:t>
            </a:r>
            <a:r>
              <a:rPr lang="en-US"/>
              <a:t> battery will not only increase the life of the system, but also removes the need for a converter to be made that would reduce the 24 volts down to 5 so that the smaller systems don’t get fried.</a:t>
            </a:r>
            <a:endParaRPr/>
          </a:p>
          <a:p>
            <a:pPr indent="0" lvl="0" marL="0" rtl="0" algn="l">
              <a:spcBef>
                <a:spcPts val="0"/>
              </a:spcBef>
              <a:spcAft>
                <a:spcPts val="0"/>
              </a:spcAft>
              <a:buNone/>
            </a:pPr>
            <a:r>
              <a:t/>
            </a:r>
            <a:endParaRPr/>
          </a:p>
          <a:p>
            <a:pPr indent="457200" lvl="0" marL="0" rtl="0" algn="l">
              <a:spcBef>
                <a:spcPts val="0"/>
              </a:spcBef>
              <a:spcAft>
                <a:spcPts val="0"/>
              </a:spcAft>
              <a:buNone/>
            </a:pPr>
            <a:r>
              <a:rPr lang="en-US"/>
              <a:t>The motor driver is actually just one Sabertooth 2x25, I chose to have it split on the image here because it is easier to follow and still portrays the same information. The driver is capable of driving two motors </a:t>
            </a:r>
            <a:r>
              <a:rPr lang="en-US"/>
              <a:t>separately</a:t>
            </a:r>
            <a:r>
              <a:rPr lang="en-US"/>
              <a:t>, which is </a:t>
            </a:r>
            <a:r>
              <a:rPr lang="en-US"/>
              <a:t>exactly</a:t>
            </a:r>
            <a:r>
              <a:rPr lang="en-US"/>
              <a:t> what the application requires.</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US"/>
              <a:t>I also chose to have 3 distance sensors, 1 facing forward, and two facing 45 degrees away from that. I believe this will provide the most useful information when it comes to the task at hand.</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US"/>
              <a:t>I chose a Raspberry Pi partly </a:t>
            </a:r>
            <a:r>
              <a:rPr lang="en-US"/>
              <a:t>because</a:t>
            </a:r>
            <a:r>
              <a:rPr lang="en-US"/>
              <a:t> I already had one, but also because it is capable of supplying the PWM necessary for driving the two sets of motors as well as having enough GPIO pins to read every sensors and has the necessary computing power to process and react to all the inputs it will be given from the s</a:t>
            </a:r>
            <a:r>
              <a:rPr lang="en-US"/>
              <a:t>ensors and camera in real time</a:t>
            </a:r>
            <a:r>
              <a:rPr lang="en-US"/>
              <a:t>.</a:t>
            </a:r>
            <a:endParaRPr/>
          </a:p>
          <a:p>
            <a:pPr indent="0" lvl="0" marL="0" rtl="0" algn="l">
              <a:spcBef>
                <a:spcPts val="0"/>
              </a:spcBef>
              <a:spcAft>
                <a:spcPts val="0"/>
              </a:spcAft>
              <a:buNone/>
            </a:pPr>
            <a:r>
              <a:t/>
            </a:r>
            <a:endParaRPr/>
          </a:p>
          <a:p>
            <a:pPr indent="457200" lvl="0" marL="0" rtl="0" algn="l">
              <a:spcBef>
                <a:spcPts val="0"/>
              </a:spcBef>
              <a:spcAft>
                <a:spcPts val="0"/>
              </a:spcAft>
              <a:buNone/>
            </a:pPr>
            <a:r>
              <a:rPr lang="en-US"/>
              <a:t>In operation, the Pi will be taking inputs from the </a:t>
            </a:r>
            <a:r>
              <a:rPr lang="en-US"/>
              <a:t>distance sensors and camera</a:t>
            </a:r>
            <a:r>
              <a:rPr lang="en-US"/>
              <a:t>, processing them, and then creating outputs to signal the motor drivers on what to do. Be it continue forward, stop, or turn. The distance sensors will be used as obstacle detection. This is important for 2 reasons, First so that the rover doesn’t run over a plant, and second to detect if something, or someone is in the path so that the rover can stop and go around the object or wait for it to be moved so that the rover does not get damaged. Simultaneously, the Pi will be taking inputs from the camera to determine how far away from the next plant it is and progressing to it, so that Dalton’s subsystem may begin it’s work.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d6cec1827_0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5" name="Google Shape;165;g11d6cec1827_0_2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11d6cec1827_0_20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65c2c00a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65c2c00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73289a5493a550b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73289a5493a550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5977e1d0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5977e1d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0"/>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g11d6cec1827_0_9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6" name="Google Shape;76;g11d6cec1827_0_90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7" name="Google Shape;77;g11d6cec1827_0_906"/>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78" name="Google Shape;78;g11d6cec1827_0_90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g11d6cec1827_0_90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g11d6cec1827_0_90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g11d6cec1827_0_9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g11d6cec1827_0_913"/>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4" name="Google Shape;84;g11d6cec1827_0_913"/>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5" name="Google Shape;85;g11d6cec1827_0_913"/>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86" name="Google Shape;86;g11d6cec1827_0_913"/>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87" name="Google Shape;87;g11d6cec1827_0_9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g11d6cec1827_0_9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g11d6cec1827_0_9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g11d6cec1827_0_9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2" name="Google Shape;92;g11d6cec1827_0_92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g11d6cec1827_0_92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g11d6cec1827_0_9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g11d6cec1827_0_92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g11d6cec1827_0_9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g11d6cec1827_0_9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g11d6cec1827_0_931"/>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1" name="Google Shape;101;g11d6cec1827_0_93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02" name="Google Shape;102;g11d6cec1827_0_93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03" name="Google Shape;103;g11d6cec1827_0_93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g11d6cec1827_0_93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g11d6cec1827_0_93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g11d6cec1827_0_93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 name="Google Shape;108;g11d6cec1827_0_938"/>
          <p:cNvSpPr/>
          <p:nvPr>
            <p:ph idx="2" type="pic"/>
          </p:nvPr>
        </p:nvSpPr>
        <p:spPr>
          <a:xfrm>
            <a:off x="1792288" y="612775"/>
            <a:ext cx="5486400" cy="4114800"/>
          </a:xfrm>
          <a:prstGeom prst="rect">
            <a:avLst/>
          </a:prstGeom>
          <a:noFill/>
          <a:ln>
            <a:noFill/>
          </a:ln>
        </p:spPr>
      </p:sp>
      <p:sp>
        <p:nvSpPr>
          <p:cNvPr id="109" name="Google Shape;109;g11d6cec1827_0_93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10" name="Google Shape;110;g11d6cec1827_0_93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g11d6cec1827_0_93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g11d6cec1827_0_93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g11d6cec1827_0_9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5" name="Google Shape;115;g11d6cec1827_0_945"/>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6" name="Google Shape;116;g11d6cec1827_0_9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g11d6cec1827_0_9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g11d6cec1827_0_9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g11d6cec1827_0_951"/>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1" name="Google Shape;121;g11d6cec1827_0_951"/>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22" name="Google Shape;122;g11d6cec1827_0_95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g11d6cec1827_0_95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4" name="Google Shape;124;g11d6cec1827_0_95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2"/>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12"/>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3"/>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4"/>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9" name="Google Shape;39;p14"/>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0" name="Google Shape;4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5"/>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5"/>
          <p:cNvSpPr/>
          <p:nvPr>
            <p:ph idx="2" type="pic"/>
          </p:nvPr>
        </p:nvSpPr>
        <p:spPr>
          <a:xfrm>
            <a:off x="3200400" y="1196430"/>
            <a:ext cx="5486400" cy="4850287"/>
          </a:xfrm>
          <a:prstGeom prst="rect">
            <a:avLst/>
          </a:prstGeom>
          <a:noFill/>
          <a:ln>
            <a:noFill/>
          </a:ln>
        </p:spPr>
      </p:sp>
      <p:sp>
        <p:nvSpPr>
          <p:cNvPr id="46" name="Google Shape;46;p15"/>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7" name="Google Shape;4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g11d6cec1827_0_888"/>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 name="Google Shape;58;g11d6cec1827_0_88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59" name="Google Shape;59;g11d6cec1827_0_88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g11d6cec1827_0_88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g11d6cec1827_0_88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g11d6cec1827_0_8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 name="Google Shape;64;g11d6cec1827_0_89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5" name="Google Shape;65;g11d6cec1827_0_89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11d6cec1827_0_89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g11d6cec1827_0_89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g11d6cec1827_0_900"/>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0" name="Google Shape;70;g11d6cec1827_0_900"/>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71" name="Google Shape;71;g11d6cec1827_0_90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g11d6cec1827_0_90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 name="Google Shape;73;g11d6cec1827_0_90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1.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g11d6cec1827_0_8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2" name="Google Shape;52;g11d6cec1827_0_88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g11d6cec1827_0_88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g11d6cec1827_0_88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g11d6cec1827_0_88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
          <p:cNvSpPr txBox="1"/>
          <p:nvPr>
            <p:ph type="ctrTitle"/>
          </p:nvPr>
        </p:nvSpPr>
        <p:spPr>
          <a:xfrm>
            <a:off x="1650150" y="2513250"/>
            <a:ext cx="5843700" cy="1831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Font typeface="Arial"/>
              <a:buNone/>
            </a:pPr>
            <a:r>
              <a:rPr lang="en-US" sz="6000"/>
              <a:t>3D Inspection Rover</a:t>
            </a:r>
            <a:endParaRPr sz="6000"/>
          </a:p>
        </p:txBody>
      </p:sp>
      <p:pic>
        <p:nvPicPr>
          <p:cNvPr descr="DLCOE_logo_HWHT.png" id="130" name="Google Shape;130;p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sp>
        <p:nvSpPr>
          <p:cNvPr id="131" name="Google Shape;131;p1"/>
          <p:cNvSpPr txBox="1"/>
          <p:nvPr/>
        </p:nvSpPr>
        <p:spPr>
          <a:xfrm>
            <a:off x="4420650" y="4344750"/>
            <a:ext cx="4528200" cy="24936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Clr>
                <a:schemeClr val="lt1"/>
              </a:buClr>
              <a:buSzPts val="3600"/>
              <a:buFont typeface="Arial"/>
              <a:buNone/>
            </a:pPr>
            <a:r>
              <a:rPr b="1" lang="en-US" sz="3000">
                <a:solidFill>
                  <a:schemeClr val="lt1"/>
                </a:solidFill>
              </a:rPr>
              <a:t>Team members: </a:t>
            </a:r>
            <a:endParaRPr b="1" sz="3000">
              <a:solidFill>
                <a:schemeClr val="lt1"/>
              </a:solidFill>
            </a:endParaRPr>
          </a:p>
          <a:p>
            <a:pPr indent="0" lvl="0" marL="0" rtl="0" algn="r">
              <a:spcBef>
                <a:spcPts val="0"/>
              </a:spcBef>
              <a:spcAft>
                <a:spcPts val="0"/>
              </a:spcAft>
              <a:buClr>
                <a:schemeClr val="lt1"/>
              </a:buClr>
              <a:buSzPts val="3600"/>
              <a:buFont typeface="Arial"/>
              <a:buNone/>
            </a:pPr>
            <a:r>
              <a:rPr b="1" lang="en-US" sz="3000">
                <a:solidFill>
                  <a:schemeClr val="lt1"/>
                </a:solidFill>
              </a:rPr>
              <a:t>Chris Dumont</a:t>
            </a:r>
            <a:endParaRPr b="1" sz="3000">
              <a:solidFill>
                <a:schemeClr val="lt1"/>
              </a:solidFill>
            </a:endParaRPr>
          </a:p>
          <a:p>
            <a:pPr indent="0" lvl="0" marL="0" rtl="0" algn="r">
              <a:spcBef>
                <a:spcPts val="0"/>
              </a:spcBef>
              <a:spcAft>
                <a:spcPts val="0"/>
              </a:spcAft>
              <a:buClr>
                <a:schemeClr val="lt1"/>
              </a:buClr>
              <a:buSzPts val="3600"/>
              <a:buFont typeface="Arial"/>
              <a:buNone/>
            </a:pPr>
            <a:r>
              <a:rPr b="1" lang="en-US" sz="3000">
                <a:solidFill>
                  <a:schemeClr val="lt1"/>
                </a:solidFill>
              </a:rPr>
              <a:t>  Dalton Hines</a:t>
            </a:r>
            <a:endParaRPr b="1" sz="3000">
              <a:solidFill>
                <a:schemeClr val="lt1"/>
              </a:solidFill>
            </a:endParaRPr>
          </a:p>
          <a:p>
            <a:pPr indent="0" lvl="0" marL="0" rtl="0" algn="r">
              <a:spcBef>
                <a:spcPts val="0"/>
              </a:spcBef>
              <a:spcAft>
                <a:spcPts val="0"/>
              </a:spcAft>
              <a:buClr>
                <a:schemeClr val="lt1"/>
              </a:buClr>
              <a:buSzPts val="3600"/>
              <a:buFont typeface="Arial"/>
              <a:buNone/>
            </a:pPr>
            <a:r>
              <a:rPr b="1" lang="en-US" sz="3000">
                <a:solidFill>
                  <a:schemeClr val="lt1"/>
                </a:solidFill>
              </a:rPr>
              <a:t> Felipe Villegas</a:t>
            </a:r>
            <a:endParaRPr b="1" sz="3000">
              <a:solidFill>
                <a:schemeClr val="lt1"/>
              </a:solidFill>
            </a:endParaRPr>
          </a:p>
          <a:p>
            <a:pPr indent="0" lvl="0" marL="0" rtl="0" algn="r">
              <a:spcBef>
                <a:spcPts val="0"/>
              </a:spcBef>
              <a:spcAft>
                <a:spcPts val="0"/>
              </a:spcAft>
              <a:buClr>
                <a:schemeClr val="lt1"/>
              </a:buClr>
              <a:buSzPts val="3600"/>
              <a:buFont typeface="Arial"/>
              <a:buNone/>
            </a:pPr>
            <a:r>
              <a:rPr b="1" lang="en-US" sz="3000">
                <a:solidFill>
                  <a:schemeClr val="lt1"/>
                </a:solidFill>
              </a:rPr>
              <a:t>Celeste Waters</a:t>
            </a:r>
            <a:endParaRPr b="1" sz="3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1e2402dcbc_0_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Camera, Gimbal, and Motor</a:t>
            </a:r>
            <a:endParaRPr/>
          </a:p>
        </p:txBody>
      </p:sp>
      <p:sp>
        <p:nvSpPr>
          <p:cNvPr id="207" name="Google Shape;207;g11e2402dcbc_0_6"/>
          <p:cNvSpPr txBox="1"/>
          <p:nvPr>
            <p:ph idx="1" type="body"/>
          </p:nvPr>
        </p:nvSpPr>
        <p:spPr>
          <a:xfrm>
            <a:off x="457200" y="1914750"/>
            <a:ext cx="8229600" cy="4220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1400"/>
              <a:t>HS-485HB Servo Motor</a:t>
            </a:r>
            <a:endParaRPr b="1" sz="1400"/>
          </a:p>
          <a:p>
            <a:pPr indent="0" lvl="0" marL="0" rtl="0" algn="l">
              <a:spcBef>
                <a:spcPts val="360"/>
              </a:spcBef>
              <a:spcAft>
                <a:spcPts val="0"/>
              </a:spcAft>
              <a:buNone/>
            </a:pPr>
            <a:r>
              <a:rPr lang="en-US" sz="1400"/>
              <a:t>No Load Speed: .22 sec/60 degrees</a:t>
            </a:r>
            <a:endParaRPr sz="1400"/>
          </a:p>
          <a:p>
            <a:pPr indent="0" lvl="0" marL="0" rtl="0" algn="l">
              <a:spcBef>
                <a:spcPts val="360"/>
              </a:spcBef>
              <a:spcAft>
                <a:spcPts val="0"/>
              </a:spcAft>
              <a:buNone/>
            </a:pPr>
            <a:r>
              <a:rPr lang="en-US" sz="1400"/>
              <a:t>Max Rotation: 190 degrees</a:t>
            </a:r>
            <a:endParaRPr sz="1400"/>
          </a:p>
          <a:p>
            <a:pPr indent="0" lvl="0" marL="0" rtl="0" algn="l">
              <a:spcBef>
                <a:spcPts val="360"/>
              </a:spcBef>
              <a:spcAft>
                <a:spcPts val="0"/>
              </a:spcAft>
              <a:buNone/>
            </a:pPr>
            <a:r>
              <a:rPr lang="en-US" sz="1400"/>
              <a:t>Stall Torque: 66.6 oz-in</a:t>
            </a:r>
            <a:endParaRPr sz="1400"/>
          </a:p>
          <a:p>
            <a:pPr indent="0" lvl="0" marL="0" rtl="0" algn="l">
              <a:spcBef>
                <a:spcPts val="360"/>
              </a:spcBef>
              <a:spcAft>
                <a:spcPts val="0"/>
              </a:spcAft>
              <a:buNone/>
            </a:pPr>
            <a:r>
              <a:rPr lang="en-US" sz="1400"/>
              <a:t>Current Drain (Idle/No-Load): 8 mA/150 mA</a:t>
            </a:r>
            <a:endParaRPr sz="1400"/>
          </a:p>
          <a:p>
            <a:pPr indent="0" lvl="0" marL="0" rtl="0" algn="l">
              <a:spcBef>
                <a:spcPts val="360"/>
              </a:spcBef>
              <a:spcAft>
                <a:spcPts val="0"/>
              </a:spcAft>
              <a:buNone/>
            </a:pPr>
            <a:r>
              <a:rPr lang="en-US" sz="1400"/>
              <a:t>Voltage Range: 4.8-6 V</a:t>
            </a:r>
            <a:endParaRPr sz="1400"/>
          </a:p>
          <a:p>
            <a:pPr indent="0" lvl="0" marL="0" rtl="0" algn="l">
              <a:spcBef>
                <a:spcPts val="360"/>
              </a:spcBef>
              <a:spcAft>
                <a:spcPts val="0"/>
              </a:spcAft>
              <a:buNone/>
            </a:pPr>
            <a:r>
              <a:t/>
            </a:r>
            <a:endParaRPr sz="1400"/>
          </a:p>
          <a:p>
            <a:pPr indent="0" lvl="0" marL="0" rtl="0" algn="l">
              <a:spcBef>
                <a:spcPts val="360"/>
              </a:spcBef>
              <a:spcAft>
                <a:spcPts val="0"/>
              </a:spcAft>
              <a:buNone/>
            </a:pPr>
            <a:r>
              <a:rPr b="1" lang="en-US" sz="1400"/>
              <a:t>SPT200 Pan and Tilt Kit</a:t>
            </a:r>
            <a:endParaRPr b="1" sz="1400"/>
          </a:p>
          <a:p>
            <a:pPr indent="0" lvl="0" marL="0" rtl="0" algn="l">
              <a:spcBef>
                <a:spcPts val="360"/>
              </a:spcBef>
              <a:spcAft>
                <a:spcPts val="0"/>
              </a:spcAft>
              <a:buNone/>
            </a:pPr>
            <a:r>
              <a:rPr b="1" lang="en-US" sz="1400"/>
              <a:t>Sony Dragon Touch Action Camera</a:t>
            </a:r>
            <a:endParaRPr b="1" sz="1400"/>
          </a:p>
        </p:txBody>
      </p:sp>
      <p:pic>
        <p:nvPicPr>
          <p:cNvPr id="208" name="Google Shape;208;g11e2402dcbc_0_6"/>
          <p:cNvPicPr preferRelativeResize="0"/>
          <p:nvPr/>
        </p:nvPicPr>
        <p:blipFill>
          <a:blip r:embed="rId3">
            <a:alphaModFix/>
          </a:blip>
          <a:stretch>
            <a:fillRect/>
          </a:stretch>
        </p:blipFill>
        <p:spPr>
          <a:xfrm>
            <a:off x="6197600" y="0"/>
            <a:ext cx="2946400" cy="1914750"/>
          </a:xfrm>
          <a:prstGeom prst="rect">
            <a:avLst/>
          </a:prstGeom>
          <a:noFill/>
          <a:ln>
            <a:noFill/>
          </a:ln>
        </p:spPr>
      </p:pic>
      <p:pic>
        <p:nvPicPr>
          <p:cNvPr id="209" name="Google Shape;209;g11e2402dcbc_0_6"/>
          <p:cNvPicPr preferRelativeResize="0"/>
          <p:nvPr/>
        </p:nvPicPr>
        <p:blipFill>
          <a:blip r:embed="rId4">
            <a:alphaModFix/>
          </a:blip>
          <a:stretch>
            <a:fillRect/>
          </a:stretch>
        </p:blipFill>
        <p:spPr>
          <a:xfrm>
            <a:off x="0" y="4341900"/>
            <a:ext cx="6197600" cy="2516100"/>
          </a:xfrm>
          <a:prstGeom prst="rect">
            <a:avLst/>
          </a:prstGeom>
          <a:noFill/>
          <a:ln>
            <a:noFill/>
          </a:ln>
        </p:spPr>
      </p:pic>
      <p:pic>
        <p:nvPicPr>
          <p:cNvPr id="210" name="Google Shape;210;g11e2402dcbc_0_6"/>
          <p:cNvPicPr preferRelativeResize="0"/>
          <p:nvPr/>
        </p:nvPicPr>
        <p:blipFill>
          <a:blip r:embed="rId5">
            <a:alphaModFix/>
          </a:blip>
          <a:stretch>
            <a:fillRect/>
          </a:stretch>
        </p:blipFill>
        <p:spPr>
          <a:xfrm>
            <a:off x="6575501" y="3191426"/>
            <a:ext cx="2568500" cy="366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aphicFrame>
        <p:nvGraphicFramePr>
          <p:cNvPr id="216" name="Google Shape;216;g11d6cec1827_0_456"/>
          <p:cNvGraphicFramePr/>
          <p:nvPr/>
        </p:nvGraphicFramePr>
        <p:xfrm>
          <a:off x="685800" y="1219200"/>
          <a:ext cx="3000000" cy="3000000"/>
        </p:xfrm>
        <a:graphic>
          <a:graphicData uri="http://schemas.openxmlformats.org/drawingml/2006/table">
            <a:tbl>
              <a:tblPr>
                <a:noFill/>
                <a:tableStyleId>{9DE766B0-7D8C-4608-AE03-E63CBA44E2AE}</a:tableStyleId>
              </a:tblPr>
              <a:tblGrid>
                <a:gridCol w="3886200"/>
                <a:gridCol w="3886200"/>
              </a:tblGrid>
              <a:tr h="640300">
                <a:tc>
                  <a:txBody>
                    <a:bodyPr/>
                    <a:lstStyle/>
                    <a:p>
                      <a:pPr indent="0" lvl="0" marL="0" marR="0" rtl="0" algn="l">
                        <a:lnSpc>
                          <a:spcPct val="100000"/>
                        </a:lnSpc>
                        <a:spcBef>
                          <a:spcPts val="0"/>
                        </a:spcBef>
                        <a:spcAft>
                          <a:spcPts val="0"/>
                        </a:spcAft>
                        <a:buClr>
                          <a:schemeClr val="dk1"/>
                        </a:buClr>
                        <a:buSzPts val="1800"/>
                        <a:buFont typeface="Calibri"/>
                        <a:buNone/>
                      </a:pPr>
                      <a:r>
                        <a:rPr lang="en-US" sz="1800"/>
                        <a:t>Accomplishments since the last presentation                                    </a:t>
                      </a:r>
                      <a:r>
                        <a:rPr lang="en-US" sz="1800">
                          <a:solidFill>
                            <a:srgbClr val="FF0000"/>
                          </a:solidFill>
                        </a:rPr>
                        <a:t>25 hrs</a:t>
                      </a:r>
                      <a:endParaRPr sz="1800">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Ongoing progress/problems and plans until the next presentation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734600">
                <a:tc>
                  <a:txBody>
                    <a:bodyPr/>
                    <a:lstStyle/>
                    <a:p>
                      <a:pPr indent="-342900" lvl="0" marL="457200" marR="0" rtl="0" algn="l">
                        <a:spcBef>
                          <a:spcPts val="0"/>
                        </a:spcBef>
                        <a:spcAft>
                          <a:spcPts val="0"/>
                        </a:spcAft>
                        <a:buSzPts val="1800"/>
                        <a:buChar char="●"/>
                      </a:pPr>
                      <a:r>
                        <a:rPr lang="en-US" sz="1800"/>
                        <a:t>Base code for camera positioning</a:t>
                      </a:r>
                      <a:endParaRPr sz="1800"/>
                    </a:p>
                    <a:p>
                      <a:pPr indent="-342900" lvl="0" marL="457200" marR="0" rtl="0" algn="l">
                        <a:spcBef>
                          <a:spcPts val="0"/>
                        </a:spcBef>
                        <a:spcAft>
                          <a:spcPts val="0"/>
                        </a:spcAft>
                        <a:buSzPts val="1800"/>
                        <a:buChar char="●"/>
                      </a:pPr>
                      <a:r>
                        <a:rPr lang="en-US" sz="1800"/>
                        <a:t>Servo motor movement</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Mast movement and construction</a:t>
                      </a:r>
                      <a:endParaRPr sz="1800"/>
                    </a:p>
                    <a:p>
                      <a:pPr indent="-342900" lvl="0" marL="457200" marR="0" rtl="0" algn="l">
                        <a:spcBef>
                          <a:spcPts val="0"/>
                        </a:spcBef>
                        <a:spcAft>
                          <a:spcPts val="0"/>
                        </a:spcAft>
                        <a:buSzPts val="1800"/>
                        <a:buChar char="●"/>
                      </a:pPr>
                      <a:r>
                        <a:rPr lang="en-US" sz="1800"/>
                        <a:t>Gimbal and camera connectivity</a:t>
                      </a:r>
                      <a:endParaRPr sz="1800"/>
                    </a:p>
                    <a:p>
                      <a:pPr indent="-342900" lvl="0" marL="457200" marR="0" rtl="0" algn="l">
                        <a:spcBef>
                          <a:spcPts val="0"/>
                        </a:spcBef>
                        <a:spcAft>
                          <a:spcPts val="0"/>
                        </a:spcAft>
                        <a:buSzPts val="1800"/>
                        <a:buChar char="●"/>
                      </a:pPr>
                      <a:r>
                        <a:rPr lang="en-US" sz="1800"/>
                        <a:t>Control of mast and gimbal together</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17" name="Google Shape;217;g11d6cec1827_0_456"/>
          <p:cNvSpPr txBox="1"/>
          <p:nvPr/>
        </p:nvSpPr>
        <p:spPr>
          <a:xfrm>
            <a:off x="685800" y="3940175"/>
            <a:ext cx="77724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g11d6cec1827_0_456"/>
          <p:cNvSpPr txBox="1"/>
          <p:nvPr/>
        </p:nvSpPr>
        <p:spPr>
          <a:xfrm>
            <a:off x="381000" y="228600"/>
            <a:ext cx="8382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Camera Positioning &amp; Image Taking</a:t>
            </a: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Dalton Hines</a:t>
            </a:r>
            <a:endParaRPr/>
          </a:p>
        </p:txBody>
      </p:sp>
      <p:pic>
        <p:nvPicPr>
          <p:cNvPr id="219" name="Google Shape;219;g11d6cec1827_0_456"/>
          <p:cNvPicPr preferRelativeResize="0"/>
          <p:nvPr/>
        </p:nvPicPr>
        <p:blipFill rotWithShape="1">
          <a:blip r:embed="rId3">
            <a:alphaModFix/>
          </a:blip>
          <a:srcRect b="-6247" l="0" r="0" t="0"/>
          <a:stretch/>
        </p:blipFill>
        <p:spPr>
          <a:xfrm>
            <a:off x="0" y="3868250"/>
            <a:ext cx="3115250" cy="2989750"/>
          </a:xfrm>
          <a:prstGeom prst="rect">
            <a:avLst/>
          </a:prstGeom>
          <a:noFill/>
          <a:ln>
            <a:noFill/>
          </a:ln>
        </p:spPr>
      </p:pic>
      <p:pic>
        <p:nvPicPr>
          <p:cNvPr id="220" name="Google Shape;220;g11d6cec1827_0_456"/>
          <p:cNvPicPr preferRelativeResize="0"/>
          <p:nvPr/>
        </p:nvPicPr>
        <p:blipFill>
          <a:blip r:embed="rId4">
            <a:alphaModFix/>
          </a:blip>
          <a:stretch>
            <a:fillRect/>
          </a:stretch>
        </p:blipFill>
        <p:spPr>
          <a:xfrm>
            <a:off x="6575500" y="3940175"/>
            <a:ext cx="2568500" cy="2917826"/>
          </a:xfrm>
          <a:prstGeom prst="rect">
            <a:avLst/>
          </a:prstGeom>
          <a:noFill/>
          <a:ln>
            <a:noFill/>
          </a:ln>
        </p:spPr>
      </p:pic>
      <p:pic>
        <p:nvPicPr>
          <p:cNvPr id="221" name="Google Shape;221;g11d6cec1827_0_456"/>
          <p:cNvPicPr preferRelativeResize="0"/>
          <p:nvPr/>
        </p:nvPicPr>
        <p:blipFill>
          <a:blip r:embed="rId5">
            <a:alphaModFix/>
          </a:blip>
          <a:stretch>
            <a:fillRect/>
          </a:stretch>
        </p:blipFill>
        <p:spPr>
          <a:xfrm>
            <a:off x="3115250" y="4474871"/>
            <a:ext cx="3460250" cy="23831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1e2235cf60_0_0"/>
          <p:cNvSpPr txBox="1"/>
          <p:nvPr>
            <p:ph type="title"/>
          </p:nvPr>
        </p:nvSpPr>
        <p:spPr>
          <a:xfrm>
            <a:off x="457200" y="1049177"/>
            <a:ext cx="8229600" cy="80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US"/>
              <a:t>Machine Learning - Ripeness Classification</a:t>
            </a:r>
            <a:endParaRPr/>
          </a:p>
        </p:txBody>
      </p:sp>
      <p:sp>
        <p:nvSpPr>
          <p:cNvPr id="227" name="Google Shape;227;g11e2235cf60_0_0"/>
          <p:cNvSpPr txBox="1"/>
          <p:nvPr>
            <p:ph idx="1" type="body"/>
          </p:nvPr>
        </p:nvSpPr>
        <p:spPr>
          <a:xfrm>
            <a:off x="457200" y="2088823"/>
            <a:ext cx="8229600" cy="4077000"/>
          </a:xfrm>
          <a:prstGeom prst="rect">
            <a:avLst/>
          </a:prstGeom>
        </p:spPr>
        <p:txBody>
          <a:bodyPr anchorCtr="0" anchor="t" bIns="45700" lIns="91425" spcFirstLastPara="1" rIns="91425" wrap="square" tIns="45700">
            <a:normAutofit/>
          </a:bodyPr>
          <a:lstStyle/>
          <a:p>
            <a:pPr indent="-317500" lvl="0" marL="457200" rtl="0" algn="l">
              <a:spcBef>
                <a:spcPts val="360"/>
              </a:spcBef>
              <a:spcAft>
                <a:spcPts val="0"/>
              </a:spcAft>
              <a:buSzPts val="1400"/>
              <a:buChar char="•"/>
            </a:pPr>
            <a:r>
              <a:rPr lang="en-US" sz="2800"/>
              <a:t>Recognize a tomato’s ripeness or if it is rotten from an image</a:t>
            </a:r>
            <a:endParaRPr sz="2800"/>
          </a:p>
          <a:p>
            <a:pPr indent="-317500" lvl="0" marL="457200" rtl="0" algn="l">
              <a:spcBef>
                <a:spcPts val="0"/>
              </a:spcBef>
              <a:spcAft>
                <a:spcPts val="0"/>
              </a:spcAft>
              <a:buSzPts val="1400"/>
              <a:buChar char="•"/>
            </a:pPr>
            <a:r>
              <a:rPr lang="en-US" sz="2800"/>
              <a:t>Keep track of number of tomatoes and their ripeness or health</a:t>
            </a:r>
            <a:endParaRPr sz="2800"/>
          </a:p>
          <a:p>
            <a:pPr indent="-317500" lvl="0" marL="457200" rtl="0" algn="l">
              <a:spcBef>
                <a:spcPts val="0"/>
              </a:spcBef>
              <a:spcAft>
                <a:spcPts val="0"/>
              </a:spcAft>
              <a:buSzPts val="1400"/>
              <a:buChar char="•"/>
            </a:pPr>
            <a:r>
              <a:rPr lang="en-US" sz="2800"/>
              <a:t>CNN Machine Learning Model</a:t>
            </a:r>
            <a:endParaRPr sz="2800"/>
          </a:p>
          <a:p>
            <a:pPr indent="-317500" lvl="0" marL="457200" rtl="0" algn="l">
              <a:spcBef>
                <a:spcPts val="0"/>
              </a:spcBef>
              <a:spcAft>
                <a:spcPts val="0"/>
              </a:spcAft>
              <a:buSzPts val="1400"/>
              <a:buChar char="•"/>
            </a:pPr>
            <a:r>
              <a:rPr lang="en-US" sz="2800"/>
              <a:t>Use of Python TensorFLow library</a:t>
            </a:r>
            <a:endParaRPr sz="2800"/>
          </a:p>
        </p:txBody>
      </p:sp>
      <p:pic>
        <p:nvPicPr>
          <p:cNvPr id="228" name="Google Shape;228;g11e2235cf60_0_0"/>
          <p:cNvPicPr preferRelativeResize="0"/>
          <p:nvPr/>
        </p:nvPicPr>
        <p:blipFill>
          <a:blip r:embed="rId3">
            <a:alphaModFix/>
          </a:blip>
          <a:stretch>
            <a:fillRect/>
          </a:stretch>
        </p:blipFill>
        <p:spPr>
          <a:xfrm>
            <a:off x="2786498" y="4742150"/>
            <a:ext cx="4184501" cy="196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15977e1d0c_0_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Machine Learning - Tomato Recognition</a:t>
            </a:r>
            <a:endParaRPr/>
          </a:p>
        </p:txBody>
      </p:sp>
      <p:sp>
        <p:nvSpPr>
          <p:cNvPr id="234" name="Google Shape;234;g115977e1d0c_0_6"/>
          <p:cNvSpPr txBox="1"/>
          <p:nvPr>
            <p:ph idx="1" type="body"/>
          </p:nvPr>
        </p:nvSpPr>
        <p:spPr>
          <a:xfrm>
            <a:off x="457200" y="2265023"/>
            <a:ext cx="8229600" cy="4077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Locate one or more tomatoes from an image</a:t>
            </a:r>
            <a:endParaRPr/>
          </a:p>
          <a:p>
            <a:pPr indent="-342900" lvl="0" marL="457200" rtl="0" algn="l">
              <a:spcBef>
                <a:spcPts val="0"/>
              </a:spcBef>
              <a:spcAft>
                <a:spcPts val="0"/>
              </a:spcAft>
              <a:buSzPts val="1800"/>
              <a:buChar char="•"/>
            </a:pPr>
            <a:r>
              <a:rPr lang="en-US"/>
              <a:t>ML Image Segmentation</a:t>
            </a:r>
            <a:endParaRPr/>
          </a:p>
          <a:p>
            <a:pPr indent="-342900" lvl="0" marL="457200" rtl="0" algn="l">
              <a:spcBef>
                <a:spcPts val="0"/>
              </a:spcBef>
              <a:spcAft>
                <a:spcPts val="0"/>
              </a:spcAft>
              <a:buSzPts val="1800"/>
              <a:buChar char="•"/>
            </a:pPr>
            <a:r>
              <a:rPr lang="en-US"/>
              <a:t>Mask R-CNN</a:t>
            </a:r>
            <a:endParaRPr/>
          </a:p>
        </p:txBody>
      </p:sp>
      <p:pic>
        <p:nvPicPr>
          <p:cNvPr id="235" name="Google Shape;235;g115977e1d0c_0_6"/>
          <p:cNvPicPr preferRelativeResize="0"/>
          <p:nvPr/>
        </p:nvPicPr>
        <p:blipFill>
          <a:blip r:embed="rId3">
            <a:alphaModFix/>
          </a:blip>
          <a:stretch>
            <a:fillRect/>
          </a:stretch>
        </p:blipFill>
        <p:spPr>
          <a:xfrm>
            <a:off x="2428262" y="4406000"/>
            <a:ext cx="4287469" cy="2011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aphicFrame>
        <p:nvGraphicFramePr>
          <p:cNvPr id="241" name="Google Shape;241;g11d6cec1827_0_705"/>
          <p:cNvGraphicFramePr/>
          <p:nvPr/>
        </p:nvGraphicFramePr>
        <p:xfrm>
          <a:off x="685800" y="1219200"/>
          <a:ext cx="3000000" cy="3000000"/>
        </p:xfrm>
        <a:graphic>
          <a:graphicData uri="http://schemas.openxmlformats.org/drawingml/2006/table">
            <a:tbl>
              <a:tblPr>
                <a:noFill/>
                <a:tableStyleId>{9DE766B0-7D8C-4608-AE03-E63CBA44E2AE}</a:tableStyleId>
              </a:tblPr>
              <a:tblGrid>
                <a:gridCol w="3886200"/>
                <a:gridCol w="3886200"/>
              </a:tblGrid>
              <a:tr h="640300">
                <a:tc>
                  <a:txBody>
                    <a:bodyPr/>
                    <a:lstStyle/>
                    <a:p>
                      <a:pPr indent="0" lvl="0" marL="0" marR="0" rtl="0" algn="l">
                        <a:lnSpc>
                          <a:spcPct val="100000"/>
                        </a:lnSpc>
                        <a:spcBef>
                          <a:spcPts val="0"/>
                        </a:spcBef>
                        <a:spcAft>
                          <a:spcPts val="0"/>
                        </a:spcAft>
                        <a:buClr>
                          <a:schemeClr val="dk1"/>
                        </a:buClr>
                        <a:buSzPts val="1800"/>
                        <a:buFont typeface="Calibri"/>
                        <a:buNone/>
                      </a:pPr>
                      <a:r>
                        <a:rPr lang="en-US" sz="1800"/>
                        <a:t>Accomplishments since the last presentation                               </a:t>
                      </a:r>
                      <a:r>
                        <a:rPr lang="en-US" sz="1800">
                          <a:solidFill>
                            <a:srgbClr val="FF0000"/>
                          </a:solidFill>
                        </a:rPr>
                        <a:t>25hrs</a:t>
                      </a:r>
                      <a:endParaRPr sz="1800">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Ongoing progress/problems and plans until the next presentation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734600">
                <a:tc>
                  <a:txBody>
                    <a:bodyPr/>
                    <a:lstStyle/>
                    <a:p>
                      <a:pPr indent="-342900" lvl="0" marL="457200" marR="0" rtl="0" algn="l">
                        <a:spcBef>
                          <a:spcPts val="0"/>
                        </a:spcBef>
                        <a:spcAft>
                          <a:spcPts val="0"/>
                        </a:spcAft>
                        <a:buSzPts val="1800"/>
                        <a:buChar char="●"/>
                      </a:pPr>
                      <a:r>
                        <a:rPr lang="en-US" sz="1800"/>
                        <a:t>Image dataset for tomato recognition and classification</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Tomato Classification CNN Implementation </a:t>
                      </a:r>
                      <a:endParaRPr sz="1800"/>
                    </a:p>
                    <a:p>
                      <a:pPr indent="-342900" lvl="0" marL="457200" marR="0" rtl="0" algn="l">
                        <a:spcBef>
                          <a:spcPts val="0"/>
                        </a:spcBef>
                        <a:spcAft>
                          <a:spcPts val="0"/>
                        </a:spcAft>
                        <a:buSzPts val="1800"/>
                        <a:buChar char="●"/>
                      </a:pPr>
                      <a:r>
                        <a:rPr lang="en-US" sz="1800"/>
                        <a:t>Tomato Recognition Program Implementation</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42" name="Google Shape;242;g11d6cec1827_0_705"/>
          <p:cNvSpPr txBox="1"/>
          <p:nvPr/>
        </p:nvSpPr>
        <p:spPr>
          <a:xfrm>
            <a:off x="381000" y="228600"/>
            <a:ext cx="8382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Tomato Recognition and Classification</a:t>
            </a: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Felipe Villegas</a:t>
            </a:r>
            <a:endParaRPr/>
          </a:p>
        </p:txBody>
      </p:sp>
      <p:pic>
        <p:nvPicPr>
          <p:cNvPr id="243" name="Google Shape;243;g11d6cec1827_0_705"/>
          <p:cNvPicPr preferRelativeResize="0"/>
          <p:nvPr/>
        </p:nvPicPr>
        <p:blipFill>
          <a:blip r:embed="rId3">
            <a:alphaModFix/>
          </a:blip>
          <a:stretch>
            <a:fillRect/>
          </a:stretch>
        </p:blipFill>
        <p:spPr>
          <a:xfrm>
            <a:off x="1871450" y="4067600"/>
            <a:ext cx="5401100" cy="253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1d802338be_0_17"/>
          <p:cNvSpPr txBox="1"/>
          <p:nvPr>
            <p:ph type="title"/>
          </p:nvPr>
        </p:nvSpPr>
        <p:spPr>
          <a:xfrm>
            <a:off x="383775" y="90232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Image Segmentation</a:t>
            </a:r>
            <a:endParaRPr/>
          </a:p>
        </p:txBody>
      </p:sp>
      <p:pic>
        <p:nvPicPr>
          <p:cNvPr id="249" name="Google Shape;249;g11d802338be_0_17"/>
          <p:cNvPicPr preferRelativeResize="0"/>
          <p:nvPr/>
        </p:nvPicPr>
        <p:blipFill rotWithShape="1">
          <a:blip r:embed="rId3">
            <a:alphaModFix/>
          </a:blip>
          <a:srcRect b="2229" l="0" r="2229" t="0"/>
          <a:stretch/>
        </p:blipFill>
        <p:spPr>
          <a:xfrm>
            <a:off x="383775" y="1706025"/>
            <a:ext cx="5978899" cy="4499952"/>
          </a:xfrm>
          <a:prstGeom prst="rect">
            <a:avLst/>
          </a:prstGeom>
          <a:noFill/>
          <a:ln>
            <a:noFill/>
          </a:ln>
        </p:spPr>
      </p:pic>
      <p:sp>
        <p:nvSpPr>
          <p:cNvPr id="250" name="Google Shape;250;g11d802338be_0_17"/>
          <p:cNvSpPr txBox="1"/>
          <p:nvPr/>
        </p:nvSpPr>
        <p:spPr>
          <a:xfrm>
            <a:off x="590350" y="6308775"/>
            <a:ext cx="61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Source: https://commons.wikimedia.org/wiki/File:Image_segmentation.png</a:t>
            </a:r>
            <a:endParaRPr/>
          </a:p>
        </p:txBody>
      </p:sp>
      <p:sp>
        <p:nvSpPr>
          <p:cNvPr id="251" name="Google Shape;251;g11d802338be_0_17"/>
          <p:cNvSpPr txBox="1"/>
          <p:nvPr/>
        </p:nvSpPr>
        <p:spPr>
          <a:xfrm>
            <a:off x="6875625" y="1903200"/>
            <a:ext cx="1923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Each object of interest has its own mask or “color” associated with it</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1d802338be_0_10"/>
          <p:cNvSpPr txBox="1"/>
          <p:nvPr>
            <p:ph type="title"/>
          </p:nvPr>
        </p:nvSpPr>
        <p:spPr>
          <a:xfrm>
            <a:off x="790050" y="345425"/>
            <a:ext cx="7563900" cy="8088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Graphic of CNN Process</a:t>
            </a:r>
            <a:endParaRPr/>
          </a:p>
        </p:txBody>
      </p:sp>
      <p:pic>
        <p:nvPicPr>
          <p:cNvPr id="257" name="Google Shape;257;g11d802338be_0_10"/>
          <p:cNvPicPr preferRelativeResize="0"/>
          <p:nvPr/>
        </p:nvPicPr>
        <p:blipFill>
          <a:blip r:embed="rId3">
            <a:alphaModFix/>
          </a:blip>
          <a:stretch>
            <a:fillRect/>
          </a:stretch>
        </p:blipFill>
        <p:spPr>
          <a:xfrm>
            <a:off x="0" y="1458075"/>
            <a:ext cx="7004875" cy="3940226"/>
          </a:xfrm>
          <a:prstGeom prst="rect">
            <a:avLst/>
          </a:prstGeom>
          <a:noFill/>
          <a:ln>
            <a:noFill/>
          </a:ln>
        </p:spPr>
      </p:pic>
      <p:sp>
        <p:nvSpPr>
          <p:cNvPr id="258" name="Google Shape;258;g11d802338be_0_10"/>
          <p:cNvSpPr txBox="1"/>
          <p:nvPr/>
        </p:nvSpPr>
        <p:spPr>
          <a:xfrm>
            <a:off x="179175" y="6294100"/>
            <a:ext cx="768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Source: https://www.youtube.com/watch?v=zfiSAzpy9NM&amp;list=PLeo1K3hjS3uu7CxAacxVndI4bE_o3BDtO&amp;index=23</a:t>
            </a:r>
            <a:endParaRPr sz="1100"/>
          </a:p>
        </p:txBody>
      </p:sp>
      <p:sp>
        <p:nvSpPr>
          <p:cNvPr id="259" name="Google Shape;259;g11d802338be_0_10"/>
          <p:cNvSpPr txBox="1"/>
          <p:nvPr/>
        </p:nvSpPr>
        <p:spPr>
          <a:xfrm>
            <a:off x="7004875" y="1227675"/>
            <a:ext cx="19266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t>2 Main Parts:</a:t>
            </a:r>
            <a:endParaRPr sz="2300"/>
          </a:p>
          <a:p>
            <a:pPr indent="0" lvl="0" marL="0" rtl="0" algn="l">
              <a:spcBef>
                <a:spcPts val="0"/>
              </a:spcBef>
              <a:spcAft>
                <a:spcPts val="0"/>
              </a:spcAft>
              <a:buNone/>
            </a:pPr>
            <a:r>
              <a:rPr lang="en-US" sz="2300"/>
              <a:t>Feature Extraction and </a:t>
            </a:r>
            <a:endParaRPr sz="2300"/>
          </a:p>
          <a:p>
            <a:pPr indent="0" lvl="0" marL="0" rtl="0" algn="l">
              <a:spcBef>
                <a:spcPts val="0"/>
              </a:spcBef>
              <a:spcAft>
                <a:spcPts val="0"/>
              </a:spcAft>
              <a:buNone/>
            </a:pPr>
            <a:r>
              <a:rPr lang="en-US" sz="2300"/>
              <a:t>Classification </a:t>
            </a:r>
            <a:endParaRPr sz="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15977e1d0c_0_11"/>
          <p:cNvSpPr txBox="1"/>
          <p:nvPr>
            <p:ph type="title"/>
          </p:nvPr>
        </p:nvSpPr>
        <p:spPr>
          <a:xfrm>
            <a:off x="457200" y="1049177"/>
            <a:ext cx="8229600" cy="803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Database, Website, and Cloud Computing</a:t>
            </a:r>
            <a:endParaRPr/>
          </a:p>
        </p:txBody>
      </p:sp>
      <p:sp>
        <p:nvSpPr>
          <p:cNvPr id="265" name="Google Shape;265;g115977e1d0c_0_11"/>
          <p:cNvSpPr txBox="1"/>
          <p:nvPr>
            <p:ph idx="1" type="body"/>
          </p:nvPr>
        </p:nvSpPr>
        <p:spPr>
          <a:xfrm>
            <a:off x="457206" y="1437700"/>
            <a:ext cx="6724800" cy="43563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en-US"/>
              <a:t>Cloud computing </a:t>
            </a:r>
            <a:r>
              <a:rPr lang="en-US"/>
              <a:t>services</a:t>
            </a:r>
            <a:endParaRPr/>
          </a:p>
          <a:p>
            <a:pPr indent="-342900" lvl="1" marL="914400" rtl="0" algn="l">
              <a:spcBef>
                <a:spcPts val="0"/>
              </a:spcBef>
              <a:spcAft>
                <a:spcPts val="0"/>
              </a:spcAft>
              <a:buSzPts val="1800"/>
              <a:buChar char="–"/>
            </a:pPr>
            <a:r>
              <a:rPr lang="en-US"/>
              <a:t>Microsoft Azure</a:t>
            </a:r>
            <a:endParaRPr/>
          </a:p>
          <a:p>
            <a:pPr indent="-342900" lvl="0" marL="457200" rtl="0" algn="l">
              <a:spcBef>
                <a:spcPts val="0"/>
              </a:spcBef>
              <a:spcAft>
                <a:spcPts val="0"/>
              </a:spcAft>
              <a:buSzPts val="1800"/>
              <a:buChar char="•"/>
            </a:pPr>
            <a:r>
              <a:rPr lang="en-US"/>
              <a:t>Database</a:t>
            </a:r>
            <a:endParaRPr/>
          </a:p>
          <a:p>
            <a:pPr indent="-342900" lvl="1" marL="914400" rtl="0" algn="l">
              <a:spcBef>
                <a:spcPts val="0"/>
              </a:spcBef>
              <a:spcAft>
                <a:spcPts val="0"/>
              </a:spcAft>
              <a:buSzPts val="1800"/>
              <a:buChar char="–"/>
            </a:pPr>
            <a:r>
              <a:rPr lang="en-US"/>
              <a:t>MongoDB: show key capabilities</a:t>
            </a:r>
            <a:endParaRPr/>
          </a:p>
          <a:p>
            <a:pPr indent="-342900" lvl="1" marL="914400" rtl="0" algn="l">
              <a:spcBef>
                <a:spcPts val="0"/>
              </a:spcBef>
              <a:spcAft>
                <a:spcPts val="0"/>
              </a:spcAft>
              <a:buSzPts val="1800"/>
              <a:buChar char="–"/>
            </a:pPr>
            <a:r>
              <a:rPr lang="en-US"/>
              <a:t>Limited Data</a:t>
            </a:r>
            <a:endParaRPr/>
          </a:p>
          <a:p>
            <a:pPr indent="-342900" lvl="0" marL="457200" rtl="0" algn="l">
              <a:spcBef>
                <a:spcPts val="0"/>
              </a:spcBef>
              <a:spcAft>
                <a:spcPts val="0"/>
              </a:spcAft>
              <a:buSzPts val="1800"/>
              <a:buChar char="•"/>
            </a:pPr>
            <a:r>
              <a:rPr lang="en-US"/>
              <a:t>Website will </a:t>
            </a:r>
            <a:r>
              <a:rPr lang="en-US"/>
              <a:t>display expected yield, percentage of ripeness, and health factors of the plant</a:t>
            </a:r>
            <a:endParaRPr/>
          </a:p>
        </p:txBody>
      </p:sp>
      <p:pic>
        <p:nvPicPr>
          <p:cNvPr id="266" name="Google Shape;266;g115977e1d0c_0_11"/>
          <p:cNvPicPr preferRelativeResize="0"/>
          <p:nvPr/>
        </p:nvPicPr>
        <p:blipFill>
          <a:blip r:embed="rId3">
            <a:alphaModFix/>
          </a:blip>
          <a:stretch>
            <a:fillRect/>
          </a:stretch>
        </p:blipFill>
        <p:spPr>
          <a:xfrm>
            <a:off x="7438850" y="1737615"/>
            <a:ext cx="1247954" cy="47003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graphicFrame>
        <p:nvGraphicFramePr>
          <p:cNvPr id="272" name="Google Shape;272;g11d6cec1827_0_872"/>
          <p:cNvGraphicFramePr/>
          <p:nvPr/>
        </p:nvGraphicFramePr>
        <p:xfrm>
          <a:off x="685800" y="1219200"/>
          <a:ext cx="3000000" cy="3000000"/>
        </p:xfrm>
        <a:graphic>
          <a:graphicData uri="http://schemas.openxmlformats.org/drawingml/2006/table">
            <a:tbl>
              <a:tblPr>
                <a:noFill/>
                <a:tableStyleId>{9DE766B0-7D8C-4608-AE03-E63CBA44E2AE}</a:tableStyleId>
              </a:tblPr>
              <a:tblGrid>
                <a:gridCol w="3886200"/>
                <a:gridCol w="3886200"/>
              </a:tblGrid>
              <a:tr h="762825">
                <a:tc>
                  <a:txBody>
                    <a:bodyPr/>
                    <a:lstStyle/>
                    <a:p>
                      <a:pPr indent="0" lvl="0" marL="0" marR="0" rtl="0" algn="l">
                        <a:lnSpc>
                          <a:spcPct val="100000"/>
                        </a:lnSpc>
                        <a:spcBef>
                          <a:spcPts val="0"/>
                        </a:spcBef>
                        <a:spcAft>
                          <a:spcPts val="0"/>
                        </a:spcAft>
                        <a:buClr>
                          <a:schemeClr val="dk1"/>
                        </a:buClr>
                        <a:buSzPts val="1800"/>
                        <a:buFont typeface="Calibri"/>
                        <a:buNone/>
                      </a:pPr>
                      <a:r>
                        <a:rPr lang="en-US" sz="1800"/>
                        <a:t>Accomplishments since the last presentation                               </a:t>
                      </a:r>
                      <a:endParaRPr sz="1800"/>
                    </a:p>
                    <a:p>
                      <a:pPr indent="0" lvl="0" marL="0" marR="0" rtl="0" algn="l">
                        <a:lnSpc>
                          <a:spcPct val="100000"/>
                        </a:lnSpc>
                        <a:spcBef>
                          <a:spcPts val="0"/>
                        </a:spcBef>
                        <a:spcAft>
                          <a:spcPts val="0"/>
                        </a:spcAft>
                        <a:buClr>
                          <a:schemeClr val="dk1"/>
                        </a:buClr>
                        <a:buSzPts val="1800"/>
                        <a:buFont typeface="Calibri"/>
                        <a:buNone/>
                      </a:pPr>
                      <a:r>
                        <a:rPr lang="en-US" sz="1800">
                          <a:solidFill>
                            <a:srgbClr val="FF0000"/>
                          </a:solidFill>
                        </a:rPr>
                        <a:t>35 hrs</a:t>
                      </a:r>
                      <a:endParaRPr sz="1800">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Ongoing progress/problems and plans until the next presentation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46975">
                <a:tc>
                  <a:txBody>
                    <a:bodyPr/>
                    <a:lstStyle/>
                    <a:p>
                      <a:pPr indent="-342900" lvl="0" marL="457200" marR="0" rtl="0" algn="l">
                        <a:spcBef>
                          <a:spcPts val="0"/>
                        </a:spcBef>
                        <a:spcAft>
                          <a:spcPts val="0"/>
                        </a:spcAft>
                        <a:buSzPts val="1800"/>
                        <a:buChar char="●"/>
                      </a:pPr>
                      <a:r>
                        <a:rPr lang="en-US" sz="1800"/>
                        <a:t>Clickable Webpage</a:t>
                      </a:r>
                      <a:endParaRPr sz="1800"/>
                    </a:p>
                    <a:p>
                      <a:pPr indent="-342900" lvl="0" marL="457200" marR="0" rtl="0" algn="l">
                        <a:spcBef>
                          <a:spcPts val="0"/>
                        </a:spcBef>
                        <a:spcAft>
                          <a:spcPts val="0"/>
                        </a:spcAft>
                        <a:buSzPts val="1800"/>
                        <a:buChar char="●"/>
                      </a:pPr>
                      <a:r>
                        <a:rPr lang="en-US" sz="1800"/>
                        <a:t>Error pages (404) </a:t>
                      </a:r>
                      <a:endParaRPr sz="1800"/>
                    </a:p>
                    <a:p>
                      <a:pPr indent="-342900" lvl="0" marL="457200" marR="0" rtl="0" algn="l">
                        <a:spcBef>
                          <a:spcPts val="0"/>
                        </a:spcBef>
                        <a:spcAft>
                          <a:spcPts val="0"/>
                        </a:spcAft>
                        <a:buSzPts val="1800"/>
                        <a:buChar char="●"/>
                      </a:pPr>
                      <a:r>
                        <a:rPr lang="en-US" sz="1800"/>
                        <a:t>Authentication</a:t>
                      </a:r>
                      <a:endParaRPr sz="1800"/>
                    </a:p>
                    <a:p>
                      <a:pPr indent="-342900" lvl="0" marL="457200" marR="0" rtl="0" algn="l">
                        <a:spcBef>
                          <a:spcPts val="0"/>
                        </a:spcBef>
                        <a:spcAft>
                          <a:spcPts val="0"/>
                        </a:spcAft>
                        <a:buSzPts val="1800"/>
                        <a:buChar char="●"/>
                      </a:pPr>
                      <a:r>
                        <a:rPr lang="en-US" sz="1800"/>
                        <a:t>Admin page (login)</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Populated database (small)</a:t>
                      </a:r>
                      <a:endParaRPr sz="1800"/>
                    </a:p>
                    <a:p>
                      <a:pPr indent="-342900" lvl="0" marL="457200" marR="0" rtl="0" algn="l">
                        <a:spcBef>
                          <a:spcPts val="0"/>
                        </a:spcBef>
                        <a:spcAft>
                          <a:spcPts val="0"/>
                        </a:spcAft>
                        <a:buSzPts val="1800"/>
                        <a:buChar char="●"/>
                      </a:pPr>
                      <a:r>
                        <a:rPr lang="en-US" sz="1800"/>
                        <a:t>Graphed data </a:t>
                      </a:r>
                      <a:endParaRPr sz="1800"/>
                    </a:p>
                    <a:p>
                      <a:pPr indent="-342900" lvl="0" marL="457200" marR="0" rtl="0" algn="l">
                        <a:spcBef>
                          <a:spcPts val="0"/>
                        </a:spcBef>
                        <a:spcAft>
                          <a:spcPts val="0"/>
                        </a:spcAft>
                        <a:buSzPts val="1800"/>
                        <a:buChar char="●"/>
                      </a:pPr>
                      <a:r>
                        <a:rPr lang="en-US" sz="1800"/>
                        <a:t>Organized website</a:t>
                      </a:r>
                      <a:endParaRPr sz="1800"/>
                    </a:p>
                    <a:p>
                      <a:pPr indent="0" lvl="0" marL="0" marR="0" rtl="0" algn="l">
                        <a:spcBef>
                          <a:spcPts val="0"/>
                        </a:spcBef>
                        <a:spcAft>
                          <a:spcPts val="0"/>
                        </a:spcAft>
                        <a:buNone/>
                      </a:pPr>
                      <a:r>
                        <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73" name="Google Shape;273;g11d6cec1827_0_872"/>
          <p:cNvSpPr txBox="1"/>
          <p:nvPr/>
        </p:nvSpPr>
        <p:spPr>
          <a:xfrm>
            <a:off x="685800" y="3940175"/>
            <a:ext cx="77724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4" name="Google Shape;274;g11d6cec1827_0_872"/>
          <p:cNvSpPr txBox="1"/>
          <p:nvPr/>
        </p:nvSpPr>
        <p:spPr>
          <a:xfrm>
            <a:off x="381000" y="228600"/>
            <a:ext cx="8382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Database, Website, Cloud Computing</a:t>
            </a: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Celeste Waters</a:t>
            </a:r>
            <a:endParaRPr/>
          </a:p>
        </p:txBody>
      </p:sp>
      <p:pic>
        <p:nvPicPr>
          <p:cNvPr id="275" name="Google Shape;275;g11d6cec1827_0_872"/>
          <p:cNvPicPr preferRelativeResize="0"/>
          <p:nvPr/>
        </p:nvPicPr>
        <p:blipFill rotWithShape="1">
          <a:blip r:embed="rId3">
            <a:alphaModFix/>
          </a:blip>
          <a:srcRect b="48319" l="0" r="47017" t="14834"/>
          <a:stretch/>
        </p:blipFill>
        <p:spPr>
          <a:xfrm>
            <a:off x="253625" y="3580625"/>
            <a:ext cx="4940976" cy="1816401"/>
          </a:xfrm>
          <a:prstGeom prst="rect">
            <a:avLst/>
          </a:prstGeom>
          <a:noFill/>
          <a:ln>
            <a:noFill/>
          </a:ln>
        </p:spPr>
      </p:pic>
      <p:pic>
        <p:nvPicPr>
          <p:cNvPr id="276" name="Google Shape;276;g11d6cec1827_0_872"/>
          <p:cNvPicPr preferRelativeResize="0"/>
          <p:nvPr/>
        </p:nvPicPr>
        <p:blipFill rotWithShape="1">
          <a:blip r:embed="rId4">
            <a:alphaModFix/>
          </a:blip>
          <a:srcRect b="-1925" l="-1930" r="1929" t="11956"/>
          <a:stretch/>
        </p:blipFill>
        <p:spPr>
          <a:xfrm>
            <a:off x="3831350" y="3940175"/>
            <a:ext cx="4940975" cy="2828899"/>
          </a:xfrm>
          <a:prstGeom prst="rect">
            <a:avLst/>
          </a:prstGeom>
          <a:noFill/>
          <a:ln>
            <a:noFill/>
          </a:ln>
        </p:spPr>
      </p:pic>
      <p:sp>
        <p:nvSpPr>
          <p:cNvPr id="277" name="Google Shape;277;g11d6cec1827_0_872"/>
          <p:cNvSpPr txBox="1"/>
          <p:nvPr/>
        </p:nvSpPr>
        <p:spPr>
          <a:xfrm>
            <a:off x="773450" y="5654850"/>
            <a:ext cx="31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1d6cec1827_0_16"/>
          <p:cNvSpPr txBox="1"/>
          <p:nvPr>
            <p:ph type="title"/>
          </p:nvPr>
        </p:nvSpPr>
        <p:spPr>
          <a:xfrm>
            <a:off x="457200" y="88765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Validation Plan</a:t>
            </a:r>
            <a:endParaRPr/>
          </a:p>
        </p:txBody>
      </p:sp>
      <p:pic>
        <p:nvPicPr>
          <p:cNvPr id="283" name="Google Shape;283;g11d6cec1827_0_16"/>
          <p:cNvPicPr preferRelativeResize="0"/>
          <p:nvPr/>
        </p:nvPicPr>
        <p:blipFill>
          <a:blip r:embed="rId3">
            <a:alphaModFix/>
          </a:blip>
          <a:stretch>
            <a:fillRect/>
          </a:stretch>
        </p:blipFill>
        <p:spPr>
          <a:xfrm>
            <a:off x="457200" y="1520650"/>
            <a:ext cx="8229601" cy="52162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
          <p:cNvSpPr txBox="1"/>
          <p:nvPr>
            <p:ph idx="1" type="body"/>
          </p:nvPr>
        </p:nvSpPr>
        <p:spPr>
          <a:xfrm>
            <a:off x="735550" y="2769150"/>
            <a:ext cx="7545300" cy="3931200"/>
          </a:xfrm>
          <a:prstGeom prst="rect">
            <a:avLst/>
          </a:prstGeom>
          <a:noFill/>
          <a:ln>
            <a:noFill/>
          </a:ln>
        </p:spPr>
        <p:txBody>
          <a:bodyPr anchorCtr="0" anchor="t" bIns="45700" lIns="91425" spcFirstLastPara="1" rIns="91425" wrap="square" tIns="45700">
            <a:normAutofit/>
          </a:bodyPr>
          <a:lstStyle/>
          <a:p>
            <a:pPr indent="-377190" lvl="0" marL="342900" rtl="0" algn="l">
              <a:spcBef>
                <a:spcPts val="592"/>
              </a:spcBef>
              <a:spcAft>
                <a:spcPts val="0"/>
              </a:spcAft>
              <a:buClr>
                <a:schemeClr val="dk1"/>
              </a:buClr>
              <a:buSzPts val="3500"/>
              <a:buChar char="•"/>
            </a:pPr>
            <a:r>
              <a:rPr b="1" lang="en-US" sz="3500"/>
              <a:t>Tomato identification is a time-consuming process</a:t>
            </a:r>
            <a:endParaRPr b="1" sz="3500"/>
          </a:p>
          <a:p>
            <a:pPr indent="-377190" lvl="0" marL="342900" rtl="0" algn="l">
              <a:spcBef>
                <a:spcPts val="592"/>
              </a:spcBef>
              <a:spcAft>
                <a:spcPts val="0"/>
              </a:spcAft>
              <a:buClr>
                <a:schemeClr val="dk1"/>
              </a:buClr>
              <a:buSzPts val="3500"/>
              <a:buChar char="•"/>
            </a:pPr>
            <a:r>
              <a:rPr b="1" lang="en-US" sz="3500"/>
              <a:t>There needs to be a way to reduce man hours, as greenhouse size increases.</a:t>
            </a:r>
            <a:endParaRPr b="1" sz="3500"/>
          </a:p>
          <a:p>
            <a:pPr indent="0" lvl="0" marL="342900" rtl="0" algn="l">
              <a:spcBef>
                <a:spcPts val="592"/>
              </a:spcBef>
              <a:spcAft>
                <a:spcPts val="0"/>
              </a:spcAft>
              <a:buNone/>
            </a:pPr>
            <a:r>
              <a:t/>
            </a:r>
            <a:endParaRPr b="1"/>
          </a:p>
        </p:txBody>
      </p:sp>
      <p:pic>
        <p:nvPicPr>
          <p:cNvPr id="137" name="Google Shape;137;p2"/>
          <p:cNvPicPr preferRelativeResize="0"/>
          <p:nvPr/>
        </p:nvPicPr>
        <p:blipFill>
          <a:blip r:embed="rId3">
            <a:alphaModFix/>
          </a:blip>
          <a:stretch>
            <a:fillRect/>
          </a:stretch>
        </p:blipFill>
        <p:spPr>
          <a:xfrm>
            <a:off x="4792950" y="0"/>
            <a:ext cx="4351049" cy="2476225"/>
          </a:xfrm>
          <a:prstGeom prst="rect">
            <a:avLst/>
          </a:prstGeom>
          <a:noFill/>
          <a:ln>
            <a:noFill/>
          </a:ln>
        </p:spPr>
      </p:pic>
      <p:sp>
        <p:nvSpPr>
          <p:cNvPr id="138" name="Google Shape;138;p2"/>
          <p:cNvSpPr txBox="1"/>
          <p:nvPr/>
        </p:nvSpPr>
        <p:spPr>
          <a:xfrm>
            <a:off x="432675" y="1197075"/>
            <a:ext cx="4139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t>The Issue is…</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8"/>
          <p:cNvSpPr txBox="1"/>
          <p:nvPr>
            <p:ph type="title"/>
          </p:nvPr>
        </p:nvSpPr>
        <p:spPr>
          <a:xfrm>
            <a:off x="457200" y="1037602"/>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Part order status</a:t>
            </a:r>
            <a:endParaRPr/>
          </a:p>
        </p:txBody>
      </p:sp>
      <p:graphicFrame>
        <p:nvGraphicFramePr>
          <p:cNvPr id="289" name="Google Shape;289;p8"/>
          <p:cNvGraphicFramePr/>
          <p:nvPr/>
        </p:nvGraphicFramePr>
        <p:xfrm>
          <a:off x="981375" y="2193499"/>
          <a:ext cx="3000000" cy="3000000"/>
        </p:xfrm>
        <a:graphic>
          <a:graphicData uri="http://schemas.openxmlformats.org/drawingml/2006/table">
            <a:tbl>
              <a:tblPr>
                <a:noFill/>
                <a:tableStyleId>{E3051A7F-719A-447E-87CE-C33F01477355}</a:tableStyleId>
              </a:tblPr>
              <a:tblGrid>
                <a:gridCol w="3066775"/>
                <a:gridCol w="4350025"/>
              </a:tblGrid>
              <a:tr h="447125">
                <a:tc>
                  <a:txBody>
                    <a:bodyPr/>
                    <a:lstStyle/>
                    <a:p>
                      <a:pPr indent="0" lvl="0" marL="0" marR="0" rtl="0" algn="l">
                        <a:spcBef>
                          <a:spcPts val="0"/>
                        </a:spcBef>
                        <a:spcAft>
                          <a:spcPts val="0"/>
                        </a:spcAft>
                        <a:buNone/>
                      </a:pPr>
                      <a:r>
                        <a:rPr b="1" lang="en-US" sz="1000"/>
                        <a:t>P</a:t>
                      </a:r>
                      <a:r>
                        <a:rPr b="1" lang="en-US" sz="1000" u="none" cap="none" strike="noStrike"/>
                        <a:t>art </a:t>
                      </a:r>
                      <a:r>
                        <a:rPr b="1" lang="en-US" sz="1000"/>
                        <a:t>D</a:t>
                      </a:r>
                      <a:r>
                        <a:rPr b="1" lang="en-US" sz="1000" u="none" cap="none" strike="noStrike"/>
                        <a:t>escription</a:t>
                      </a:r>
                      <a:endParaRPr b="1" i="0" sz="1000" u="none" cap="none" strike="noStrike">
                        <a:solidFill>
                          <a:srgbClr val="000000"/>
                        </a:solidFill>
                      </a:endParaRPr>
                    </a:p>
                  </a:txBody>
                  <a:tcPr marT="9525" marB="0" marR="9525" marL="9525" anchor="b">
                    <a:solidFill>
                      <a:srgbClr val="F3F3F3"/>
                    </a:solidFill>
                  </a:tcPr>
                </a:tc>
                <a:tc>
                  <a:txBody>
                    <a:bodyPr/>
                    <a:lstStyle/>
                    <a:p>
                      <a:pPr indent="0" lvl="0" marL="0" marR="0" rtl="0" algn="l">
                        <a:spcBef>
                          <a:spcPts val="0"/>
                        </a:spcBef>
                        <a:spcAft>
                          <a:spcPts val="0"/>
                        </a:spcAft>
                        <a:buNone/>
                      </a:pPr>
                      <a:r>
                        <a:rPr b="1" lang="en-US" sz="1100" u="none" cap="none" strike="noStrike"/>
                        <a:t>Status (order approved/order placed/part received)</a:t>
                      </a:r>
                      <a:endParaRPr b="1" i="0" sz="1100" u="none" cap="none" strike="noStrike">
                        <a:solidFill>
                          <a:srgbClr val="000000"/>
                        </a:solidFill>
                        <a:latin typeface="Calibri"/>
                        <a:ea typeface="Calibri"/>
                        <a:cs typeface="Calibri"/>
                        <a:sym typeface="Calibri"/>
                      </a:endParaRPr>
                    </a:p>
                  </a:txBody>
                  <a:tcPr marT="9525" marB="0" marR="9525" marL="9525" anchor="b">
                    <a:solidFill>
                      <a:srgbClr val="F3F3F3"/>
                    </a:solidFill>
                  </a:tcPr>
                </a:tc>
              </a:tr>
              <a:tr h="590000">
                <a:tc>
                  <a:txBody>
                    <a:bodyPr/>
                    <a:lstStyle/>
                    <a:p>
                      <a:pPr indent="0" lvl="0" marL="0" rtl="0" algn="l">
                        <a:lnSpc>
                          <a:spcPct val="115000"/>
                        </a:lnSpc>
                        <a:spcBef>
                          <a:spcPts val="0"/>
                        </a:spcBef>
                        <a:spcAft>
                          <a:spcPts val="0"/>
                        </a:spcAft>
                        <a:buNone/>
                      </a:pPr>
                      <a:r>
                        <a:rPr lang="en-US" sz="1000"/>
                        <a:t>V</a:t>
                      </a:r>
                      <a:r>
                        <a:rPr lang="en-US" sz="1000"/>
                        <a:t>oltage Shifter (3 of them) </a:t>
                      </a:r>
                      <a:endParaRPr b="1" sz="1000"/>
                    </a:p>
                  </a:txBody>
                  <a:tcPr marT="19050" marB="19050" marR="28575" marL="28575" anchor="b">
                    <a:solidFill>
                      <a:srgbClr val="F3F3F3"/>
                    </a:solidFill>
                  </a:tcPr>
                </a:tc>
                <a:tc>
                  <a:txBody>
                    <a:bodyPr/>
                    <a:lstStyle/>
                    <a:p>
                      <a:pPr indent="0" lvl="0" marL="0" marR="0" rtl="0" algn="l">
                        <a:spcBef>
                          <a:spcPts val="0"/>
                        </a:spcBef>
                        <a:spcAft>
                          <a:spcPts val="0"/>
                        </a:spcAft>
                        <a:buNone/>
                      </a:pPr>
                      <a:r>
                        <a:rPr b="1" lang="en-US" sz="1100"/>
                        <a:t>Received  </a:t>
                      </a:r>
                      <a:endParaRPr b="1" sz="1100" u="none" cap="none" strike="noStrike"/>
                    </a:p>
                  </a:txBody>
                  <a:tcPr marT="9525" marB="0" marR="9525" marL="9525" anchor="b">
                    <a:solidFill>
                      <a:srgbClr val="F3F3F3"/>
                    </a:solidFill>
                  </a:tcPr>
                </a:tc>
              </a:tr>
              <a:tr h="590000">
                <a:tc>
                  <a:txBody>
                    <a:bodyPr/>
                    <a:lstStyle/>
                    <a:p>
                      <a:pPr indent="0" lvl="0" marL="0" rtl="0" algn="l">
                        <a:lnSpc>
                          <a:spcPct val="115000"/>
                        </a:lnSpc>
                        <a:spcBef>
                          <a:spcPts val="0"/>
                        </a:spcBef>
                        <a:spcAft>
                          <a:spcPts val="0"/>
                        </a:spcAft>
                        <a:buNone/>
                      </a:pPr>
                      <a:r>
                        <a:rPr lang="en-US" sz="1000"/>
                        <a:t>SPT200 Pan and Tilt Kit (C24T Spline)</a:t>
                      </a:r>
                      <a:endParaRPr b="1" sz="1000"/>
                    </a:p>
                  </a:txBody>
                  <a:tcPr marT="19050" marB="19050" marR="28575" marL="28575" anchor="b">
                    <a:solidFill>
                      <a:srgbClr val="F3F3F3"/>
                    </a:solidFill>
                  </a:tcPr>
                </a:tc>
                <a:tc>
                  <a:txBody>
                    <a:bodyPr/>
                    <a:lstStyle/>
                    <a:p>
                      <a:pPr indent="0" lvl="0" marL="0" marR="0" rtl="0" algn="l">
                        <a:spcBef>
                          <a:spcPts val="0"/>
                        </a:spcBef>
                        <a:spcAft>
                          <a:spcPts val="0"/>
                        </a:spcAft>
                        <a:buNone/>
                      </a:pPr>
                      <a:r>
                        <a:rPr b="1" lang="en-US" sz="1100"/>
                        <a:t>Ordered</a:t>
                      </a:r>
                      <a:endParaRPr b="1" sz="1100" u="none" cap="none" strike="noStrike"/>
                    </a:p>
                  </a:txBody>
                  <a:tcPr marT="9525" marB="0" marR="9525" marL="9525" anchor="b">
                    <a:solidFill>
                      <a:srgbClr val="F3F3F3"/>
                    </a:solidFill>
                  </a:tcPr>
                </a:tc>
              </a:tr>
              <a:tr h="590000">
                <a:tc>
                  <a:txBody>
                    <a:bodyPr/>
                    <a:lstStyle/>
                    <a:p>
                      <a:pPr indent="0" lvl="0" marL="0" rtl="0" algn="l">
                        <a:lnSpc>
                          <a:spcPct val="115000"/>
                        </a:lnSpc>
                        <a:spcBef>
                          <a:spcPts val="0"/>
                        </a:spcBef>
                        <a:spcAft>
                          <a:spcPts val="0"/>
                        </a:spcAft>
                        <a:buNone/>
                      </a:pPr>
                      <a:r>
                        <a:rPr lang="en-US" sz="1000"/>
                        <a:t>HS-485HB Servo (2 of them)</a:t>
                      </a:r>
                      <a:endParaRPr b="1" sz="1000"/>
                    </a:p>
                  </a:txBody>
                  <a:tcPr marT="19050" marB="19050" marR="28575" marL="28575" anchor="b">
                    <a:solidFill>
                      <a:srgbClr val="F3F3F3"/>
                    </a:solidFill>
                  </a:tcPr>
                </a:tc>
                <a:tc>
                  <a:txBody>
                    <a:bodyPr/>
                    <a:lstStyle/>
                    <a:p>
                      <a:pPr indent="0" lvl="0" marL="0" marR="0" rtl="0" algn="l">
                        <a:spcBef>
                          <a:spcPts val="0"/>
                        </a:spcBef>
                        <a:spcAft>
                          <a:spcPts val="0"/>
                        </a:spcAft>
                        <a:buNone/>
                      </a:pPr>
                      <a:r>
                        <a:rPr b="1" lang="en-US" sz="1100"/>
                        <a:t>Ordered </a:t>
                      </a:r>
                      <a:endParaRPr b="1" sz="1100" u="none" cap="none" strike="noStrike"/>
                    </a:p>
                  </a:txBody>
                  <a:tcPr marT="9525" marB="0" marR="9525" marL="9525" anchor="b">
                    <a:solidFill>
                      <a:srgbClr val="F3F3F3"/>
                    </a:solidFill>
                  </a:tcPr>
                </a:tc>
              </a:tr>
              <a:tr h="590000">
                <a:tc>
                  <a:txBody>
                    <a:bodyPr/>
                    <a:lstStyle/>
                    <a:p>
                      <a:pPr indent="0" lvl="0" marL="0" rtl="0" algn="l">
                        <a:lnSpc>
                          <a:spcPct val="115000"/>
                        </a:lnSpc>
                        <a:spcBef>
                          <a:spcPts val="0"/>
                        </a:spcBef>
                        <a:spcAft>
                          <a:spcPts val="0"/>
                        </a:spcAft>
                        <a:buNone/>
                      </a:pPr>
                      <a:r>
                        <a:rPr lang="en-US" sz="1000"/>
                        <a:t>Direct Drive Pan Mount</a:t>
                      </a:r>
                      <a:endParaRPr b="1" sz="1000"/>
                    </a:p>
                  </a:txBody>
                  <a:tcPr marT="19050" marB="19050" marR="28575" marL="28575" anchor="b">
                    <a:solidFill>
                      <a:srgbClr val="F3F3F3"/>
                    </a:solidFill>
                  </a:tcPr>
                </a:tc>
                <a:tc>
                  <a:txBody>
                    <a:bodyPr/>
                    <a:lstStyle/>
                    <a:p>
                      <a:pPr indent="0" lvl="0" marL="0" marR="0" rtl="0" algn="l">
                        <a:spcBef>
                          <a:spcPts val="0"/>
                        </a:spcBef>
                        <a:spcAft>
                          <a:spcPts val="0"/>
                        </a:spcAft>
                        <a:buNone/>
                      </a:pPr>
                      <a:r>
                        <a:rPr b="1" lang="en-US" sz="1100"/>
                        <a:t>Ordered</a:t>
                      </a:r>
                      <a:endParaRPr b="1" sz="1100" u="none" cap="none" strike="noStrike"/>
                    </a:p>
                  </a:txBody>
                  <a:tcPr marT="9525" marB="0" marR="9525" marL="9525" anchor="b">
                    <a:solidFill>
                      <a:srgbClr val="F3F3F3"/>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1d6cec1827_0_22"/>
          <p:cNvSpPr txBox="1"/>
          <p:nvPr>
            <p:ph type="title"/>
          </p:nvPr>
        </p:nvSpPr>
        <p:spPr>
          <a:xfrm>
            <a:off x="457225" y="861725"/>
            <a:ext cx="8229600" cy="604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Execution Plan</a:t>
            </a:r>
            <a:endParaRPr/>
          </a:p>
        </p:txBody>
      </p:sp>
      <p:pic>
        <p:nvPicPr>
          <p:cNvPr id="295" name="Google Shape;295;g11d6cec1827_0_22"/>
          <p:cNvPicPr preferRelativeResize="0"/>
          <p:nvPr/>
        </p:nvPicPr>
        <p:blipFill>
          <a:blip r:embed="rId3">
            <a:alphaModFix/>
          </a:blip>
          <a:stretch>
            <a:fillRect/>
          </a:stretch>
        </p:blipFill>
        <p:spPr>
          <a:xfrm>
            <a:off x="1208175" y="1466225"/>
            <a:ext cx="6727699" cy="529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15a5222c93_0_5"/>
          <p:cNvSpPr txBox="1"/>
          <p:nvPr>
            <p:ph type="title"/>
          </p:nvPr>
        </p:nvSpPr>
        <p:spPr>
          <a:xfrm>
            <a:off x="457200" y="3027152"/>
            <a:ext cx="8229600" cy="80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7200"/>
              <a:t>Questions?</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txBox="1"/>
          <p:nvPr>
            <p:ph type="title"/>
          </p:nvPr>
        </p:nvSpPr>
        <p:spPr>
          <a:xfrm>
            <a:off x="457200" y="102032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Our Solution is…</a:t>
            </a:r>
            <a:endParaRPr/>
          </a:p>
        </p:txBody>
      </p:sp>
      <p:sp>
        <p:nvSpPr>
          <p:cNvPr id="144" name="Google Shape;144;p3"/>
          <p:cNvSpPr txBox="1"/>
          <p:nvPr>
            <p:ph idx="1" type="body"/>
          </p:nvPr>
        </p:nvSpPr>
        <p:spPr>
          <a:xfrm>
            <a:off x="3429000" y="1951850"/>
            <a:ext cx="5715000" cy="4906200"/>
          </a:xfrm>
          <a:prstGeom prst="rect">
            <a:avLst/>
          </a:prstGeom>
          <a:noFill/>
          <a:ln>
            <a:noFill/>
          </a:ln>
        </p:spPr>
        <p:txBody>
          <a:bodyPr anchorCtr="0" anchor="t" bIns="45700" lIns="91425" spcFirstLastPara="1" rIns="91425" wrap="square" tIns="45700">
            <a:normAutofit/>
          </a:bodyPr>
          <a:lstStyle/>
          <a:p>
            <a:pPr indent="0" lvl="0" marL="0" rtl="0" algn="l">
              <a:spcBef>
                <a:spcPts val="592"/>
              </a:spcBef>
              <a:spcAft>
                <a:spcPts val="0"/>
              </a:spcAft>
              <a:buNone/>
            </a:pPr>
            <a:r>
              <a:rPr b="1" lang="en-US"/>
              <a:t>Create a rover that will</a:t>
            </a:r>
            <a:endParaRPr b="1"/>
          </a:p>
          <a:p>
            <a:pPr indent="-307340" lvl="0" marL="342900" rtl="0" algn="l">
              <a:spcBef>
                <a:spcPts val="592"/>
              </a:spcBef>
              <a:spcAft>
                <a:spcPts val="0"/>
              </a:spcAft>
              <a:buClr>
                <a:schemeClr val="dk1"/>
              </a:buClr>
              <a:buSzPts val="2400"/>
              <a:buChar char="•"/>
            </a:pPr>
            <a:r>
              <a:rPr lang="en-US"/>
              <a:t>Autonomously navigate a greenhouse</a:t>
            </a:r>
            <a:endParaRPr/>
          </a:p>
          <a:p>
            <a:pPr indent="-307340" lvl="0" marL="342900" rtl="0" algn="l">
              <a:spcBef>
                <a:spcPts val="592"/>
              </a:spcBef>
              <a:spcAft>
                <a:spcPts val="0"/>
              </a:spcAft>
              <a:buSzPts val="2400"/>
              <a:buChar char="•"/>
            </a:pPr>
            <a:r>
              <a:rPr lang="en-US"/>
              <a:t>Take pictures of all tomatoes</a:t>
            </a:r>
            <a:endParaRPr/>
          </a:p>
          <a:p>
            <a:pPr indent="-307340" lvl="0" marL="342900" rtl="0" algn="l">
              <a:spcBef>
                <a:spcPts val="592"/>
              </a:spcBef>
              <a:spcAft>
                <a:spcPts val="0"/>
              </a:spcAft>
              <a:buSzPts val="2400"/>
              <a:buChar char="•"/>
            </a:pPr>
            <a:r>
              <a:rPr lang="en-US"/>
              <a:t>Classify every tomato by ripe/unripe/sick</a:t>
            </a:r>
            <a:endParaRPr/>
          </a:p>
          <a:p>
            <a:pPr indent="-307340" lvl="0" marL="342900" rtl="0" algn="l">
              <a:spcBef>
                <a:spcPts val="592"/>
              </a:spcBef>
              <a:spcAft>
                <a:spcPts val="0"/>
              </a:spcAft>
              <a:buSzPts val="2400"/>
              <a:buChar char="•"/>
            </a:pPr>
            <a:r>
              <a:rPr lang="en-US"/>
              <a:t>Store this information and create useful data for farmer</a:t>
            </a:r>
            <a:endParaRPr/>
          </a:p>
        </p:txBody>
      </p:sp>
      <p:pic>
        <p:nvPicPr>
          <p:cNvPr id="145" name="Google Shape;145;p3"/>
          <p:cNvPicPr preferRelativeResize="0"/>
          <p:nvPr/>
        </p:nvPicPr>
        <p:blipFill>
          <a:blip r:embed="rId3">
            <a:alphaModFix/>
          </a:blip>
          <a:stretch>
            <a:fillRect/>
          </a:stretch>
        </p:blipFill>
        <p:spPr>
          <a:xfrm>
            <a:off x="0" y="1896588"/>
            <a:ext cx="3429000" cy="4524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
          <p:cNvSpPr txBox="1"/>
          <p:nvPr>
            <p:ph type="title"/>
          </p:nvPr>
        </p:nvSpPr>
        <p:spPr>
          <a:xfrm>
            <a:off x="457200" y="1032149"/>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Diagram of subsystems and interface</a:t>
            </a:r>
            <a:endParaRPr/>
          </a:p>
        </p:txBody>
      </p:sp>
      <p:sp>
        <p:nvSpPr>
          <p:cNvPr id="151" name="Google Shape;151;p4"/>
          <p:cNvSpPr txBox="1"/>
          <p:nvPr/>
        </p:nvSpPr>
        <p:spPr>
          <a:xfrm>
            <a:off x="4831600" y="2350900"/>
            <a:ext cx="40815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2" name="Google Shape;152;p4"/>
          <p:cNvPicPr preferRelativeResize="0"/>
          <p:nvPr/>
        </p:nvPicPr>
        <p:blipFill rotWithShape="1">
          <a:blip r:embed="rId3">
            <a:alphaModFix/>
          </a:blip>
          <a:srcRect b="0" l="0" r="0" t="1652"/>
          <a:stretch/>
        </p:blipFill>
        <p:spPr>
          <a:xfrm>
            <a:off x="1022713" y="1971725"/>
            <a:ext cx="7098568" cy="4413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g115977e1d0c_0_16"/>
          <p:cNvPicPr preferRelativeResize="0"/>
          <p:nvPr/>
        </p:nvPicPr>
        <p:blipFill rotWithShape="1">
          <a:blip r:embed="rId3">
            <a:alphaModFix/>
          </a:blip>
          <a:srcRect b="-6022" l="-1317" r="-2406" t="0"/>
          <a:stretch/>
        </p:blipFill>
        <p:spPr>
          <a:xfrm>
            <a:off x="4067889" y="2237823"/>
            <a:ext cx="5181110" cy="4020301"/>
          </a:xfrm>
          <a:prstGeom prst="rect">
            <a:avLst/>
          </a:prstGeom>
          <a:noFill/>
          <a:ln>
            <a:noFill/>
          </a:ln>
        </p:spPr>
      </p:pic>
      <p:sp>
        <p:nvSpPr>
          <p:cNvPr id="158" name="Google Shape;158;g115977e1d0c_0_16"/>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600"/>
              <a:t>Navigation</a:t>
            </a:r>
            <a:r>
              <a:rPr lang="en-US" sz="3600"/>
              <a:t> Subsystem</a:t>
            </a:r>
            <a:endParaRPr sz="3600"/>
          </a:p>
        </p:txBody>
      </p:sp>
      <p:sp>
        <p:nvSpPr>
          <p:cNvPr id="159" name="Google Shape;159;g115977e1d0c_0_16"/>
          <p:cNvSpPr txBox="1"/>
          <p:nvPr>
            <p:ph idx="1" type="body"/>
          </p:nvPr>
        </p:nvSpPr>
        <p:spPr>
          <a:xfrm>
            <a:off x="457200" y="2020425"/>
            <a:ext cx="4244700" cy="676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u="sng"/>
              <a:t>On Board Battery:	</a:t>
            </a:r>
            <a:endParaRPr/>
          </a:p>
        </p:txBody>
      </p:sp>
      <p:sp>
        <p:nvSpPr>
          <p:cNvPr id="160" name="Google Shape;160;g115977e1d0c_0_16"/>
          <p:cNvSpPr txBox="1"/>
          <p:nvPr/>
        </p:nvSpPr>
        <p:spPr>
          <a:xfrm>
            <a:off x="457200" y="4406500"/>
            <a:ext cx="390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t>Auxiliary</a:t>
            </a:r>
            <a:r>
              <a:rPr lang="en-US" sz="3200" u="sng"/>
              <a:t> Power:</a:t>
            </a:r>
            <a:endParaRPr/>
          </a:p>
        </p:txBody>
      </p:sp>
      <p:sp>
        <p:nvSpPr>
          <p:cNvPr id="161" name="Google Shape;161;g115977e1d0c_0_16"/>
          <p:cNvSpPr txBox="1"/>
          <p:nvPr/>
        </p:nvSpPr>
        <p:spPr>
          <a:xfrm>
            <a:off x="457200" y="2665575"/>
            <a:ext cx="3533700" cy="1385400"/>
          </a:xfrm>
          <a:prstGeom prst="rect">
            <a:avLst/>
          </a:prstGeom>
          <a:noFill/>
          <a:ln>
            <a:noFill/>
          </a:ln>
        </p:spPr>
        <p:txBody>
          <a:bodyPr anchorCtr="0" anchor="t" bIns="91425" lIns="91425" spcFirstLastPara="1" rIns="91425" wrap="square" tIns="91425">
            <a:spAutoFit/>
          </a:bodyPr>
          <a:lstStyle/>
          <a:p>
            <a:pPr indent="-381000" lvl="0" marL="457200" rtl="0" algn="l">
              <a:spcBef>
                <a:spcPts val="360"/>
              </a:spcBef>
              <a:spcAft>
                <a:spcPts val="0"/>
              </a:spcAft>
              <a:buClr>
                <a:schemeClr val="dk1"/>
              </a:buClr>
              <a:buSzPts val="2400"/>
              <a:buChar char="●"/>
            </a:pPr>
            <a:r>
              <a:rPr lang="en-US" sz="3200">
                <a:solidFill>
                  <a:schemeClr val="dk1"/>
                </a:solidFill>
              </a:rPr>
              <a:t>Motor Drivers	</a:t>
            </a:r>
            <a:endParaRPr sz="3200">
              <a:solidFill>
                <a:schemeClr val="dk1"/>
              </a:solidFill>
            </a:endParaRPr>
          </a:p>
          <a:p>
            <a:pPr indent="-381000" lvl="0" marL="457200" rtl="0" algn="l">
              <a:spcBef>
                <a:spcPts val="0"/>
              </a:spcBef>
              <a:spcAft>
                <a:spcPts val="0"/>
              </a:spcAft>
              <a:buClr>
                <a:schemeClr val="dk1"/>
              </a:buClr>
              <a:buSzPts val="2400"/>
              <a:buChar char="●"/>
            </a:pPr>
            <a:r>
              <a:rPr lang="en-US" sz="3200">
                <a:solidFill>
                  <a:schemeClr val="dk1"/>
                </a:solidFill>
              </a:rPr>
              <a:t>Motors</a:t>
            </a:r>
            <a:endParaRPr sz="3200">
              <a:solidFill>
                <a:schemeClr val="dk1"/>
              </a:solidFill>
            </a:endParaRPr>
          </a:p>
          <a:p>
            <a:pPr indent="0" lvl="0" marL="0" rtl="0" algn="l">
              <a:spcBef>
                <a:spcPts val="0"/>
              </a:spcBef>
              <a:spcAft>
                <a:spcPts val="0"/>
              </a:spcAft>
              <a:buNone/>
            </a:pPr>
            <a:r>
              <a:t/>
            </a:r>
            <a:endParaRPr/>
          </a:p>
        </p:txBody>
      </p:sp>
      <p:sp>
        <p:nvSpPr>
          <p:cNvPr id="162" name="Google Shape;162;g115977e1d0c_0_16"/>
          <p:cNvSpPr txBox="1"/>
          <p:nvPr/>
        </p:nvSpPr>
        <p:spPr>
          <a:xfrm>
            <a:off x="457200" y="5195700"/>
            <a:ext cx="3908700" cy="1662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Char char="●"/>
            </a:pPr>
            <a:r>
              <a:rPr lang="en-US" sz="3200">
                <a:solidFill>
                  <a:schemeClr val="dk1"/>
                </a:solidFill>
              </a:rPr>
              <a:t>Raspberry Pi</a:t>
            </a:r>
            <a:endParaRPr sz="3200">
              <a:solidFill>
                <a:schemeClr val="dk1"/>
              </a:solidFill>
            </a:endParaRPr>
          </a:p>
          <a:p>
            <a:pPr indent="-381000" lvl="0" marL="457200" rtl="0" algn="l">
              <a:spcBef>
                <a:spcPts val="0"/>
              </a:spcBef>
              <a:spcAft>
                <a:spcPts val="0"/>
              </a:spcAft>
              <a:buClr>
                <a:schemeClr val="dk1"/>
              </a:buClr>
              <a:buSzPts val="2400"/>
              <a:buChar char="●"/>
            </a:pPr>
            <a:r>
              <a:rPr lang="en-US" sz="3200">
                <a:solidFill>
                  <a:schemeClr val="dk1"/>
                </a:solidFill>
              </a:rPr>
              <a:t>Distance Sensors</a:t>
            </a:r>
            <a:endParaRPr sz="3200">
              <a:solidFill>
                <a:schemeClr val="dk1"/>
              </a:solidFill>
            </a:endParaRPr>
          </a:p>
          <a:p>
            <a:pPr indent="-381000" lvl="0" marL="457200" rtl="0" algn="l">
              <a:spcBef>
                <a:spcPts val="0"/>
              </a:spcBef>
              <a:spcAft>
                <a:spcPts val="0"/>
              </a:spcAft>
              <a:buClr>
                <a:schemeClr val="dk1"/>
              </a:buClr>
              <a:buSzPts val="2400"/>
              <a:buChar char="●"/>
            </a:pPr>
            <a:r>
              <a:rPr lang="en-US" sz="3200">
                <a:solidFill>
                  <a:schemeClr val="dk1"/>
                </a:solidFill>
              </a:rPr>
              <a:t>Camera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1d6cec1827_0_204"/>
          <p:cNvSpPr txBox="1"/>
          <p:nvPr/>
        </p:nvSpPr>
        <p:spPr>
          <a:xfrm>
            <a:off x="381000" y="228600"/>
            <a:ext cx="8382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3600"/>
              <a:buFont typeface="Arial"/>
              <a:buNone/>
            </a:pPr>
            <a:r>
              <a:rPr lang="en-US" sz="3600">
                <a:solidFill>
                  <a:schemeClr val="dk1"/>
                </a:solidFill>
                <a:latin typeface="Calibri"/>
                <a:ea typeface="Calibri"/>
                <a:cs typeface="Calibri"/>
                <a:sym typeface="Calibri"/>
              </a:rPr>
              <a:t>Navigation</a:t>
            </a:r>
            <a:r>
              <a:rPr b="0" i="0" lang="en-US" sz="1600" u="none" cap="none" strike="noStrike">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Chris Dumont</a:t>
            </a:r>
            <a:endParaRPr/>
          </a:p>
        </p:txBody>
      </p:sp>
      <p:graphicFrame>
        <p:nvGraphicFramePr>
          <p:cNvPr id="169" name="Google Shape;169;g11d6cec1827_0_204"/>
          <p:cNvGraphicFramePr/>
          <p:nvPr/>
        </p:nvGraphicFramePr>
        <p:xfrm>
          <a:off x="685800" y="1219200"/>
          <a:ext cx="3000000" cy="3000000"/>
        </p:xfrm>
        <a:graphic>
          <a:graphicData uri="http://schemas.openxmlformats.org/drawingml/2006/table">
            <a:tbl>
              <a:tblPr>
                <a:noFill/>
                <a:tableStyleId>{9DE766B0-7D8C-4608-AE03-E63CBA44E2AE}</a:tableStyleId>
              </a:tblPr>
              <a:tblGrid>
                <a:gridCol w="3886200"/>
                <a:gridCol w="3886200"/>
              </a:tblGrid>
              <a:tr h="857450">
                <a:tc>
                  <a:txBody>
                    <a:bodyPr/>
                    <a:lstStyle/>
                    <a:p>
                      <a:pPr indent="0" lvl="0" marL="0" marR="0" rtl="0" algn="l">
                        <a:spcBef>
                          <a:spcPts val="0"/>
                        </a:spcBef>
                        <a:spcAft>
                          <a:spcPts val="0"/>
                        </a:spcAft>
                        <a:buNone/>
                      </a:pPr>
                      <a:r>
                        <a:rPr lang="en-US" sz="1800" u="none" cap="none" strike="noStrike"/>
                        <a:t>Accomplishments since the last presentation                               </a:t>
                      </a:r>
                      <a:endParaRPr sz="1800">
                        <a:solidFill>
                          <a:srgbClr val="FF0000"/>
                        </a:solidFill>
                      </a:endParaRPr>
                    </a:p>
                    <a:p>
                      <a:pPr indent="0" lvl="0" marL="0" marR="0" rtl="0" algn="l">
                        <a:spcBef>
                          <a:spcPts val="0"/>
                        </a:spcBef>
                        <a:spcAft>
                          <a:spcPts val="0"/>
                        </a:spcAft>
                        <a:buNone/>
                      </a:pPr>
                      <a:r>
                        <a:rPr lang="en-US" sz="1800">
                          <a:solidFill>
                            <a:srgbClr val="FF0000"/>
                          </a:solidFill>
                        </a:rPr>
                        <a:t>20 </a:t>
                      </a:r>
                      <a:r>
                        <a:rPr lang="en-US" sz="1800" u="none" cap="none" strike="noStrike">
                          <a:solidFill>
                            <a:srgbClr val="FF0000"/>
                          </a:solidFill>
                        </a:rPr>
                        <a:t>hrs</a:t>
                      </a:r>
                      <a:endParaRPr sz="1800">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Ongoing progress/problems and plans until the next presentation</a:t>
                      </a:r>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886300">
                <a:tc>
                  <a:txBody>
                    <a:bodyPr/>
                    <a:lstStyle/>
                    <a:p>
                      <a:pPr indent="-342900" lvl="0" marL="457200" marR="0" rtl="0" algn="l">
                        <a:spcBef>
                          <a:spcPts val="0"/>
                        </a:spcBef>
                        <a:spcAft>
                          <a:spcPts val="0"/>
                        </a:spcAft>
                        <a:buSzPts val="1800"/>
                        <a:buChar char="●"/>
                      </a:pPr>
                      <a:r>
                        <a:rPr lang="en-US" sz="1800"/>
                        <a:t>Completed Testing of distance sensors across multiple materials at distances from 6 inches to 8.5 ft</a:t>
                      </a:r>
                      <a:endParaRPr sz="1800"/>
                    </a:p>
                    <a:p>
                      <a:pPr indent="-342900" lvl="0" marL="457200" marR="0" rtl="0" algn="l">
                        <a:spcBef>
                          <a:spcPts val="0"/>
                        </a:spcBef>
                        <a:spcAft>
                          <a:spcPts val="0"/>
                        </a:spcAft>
                        <a:buSzPts val="1800"/>
                        <a:buChar char="●"/>
                      </a:pPr>
                      <a:r>
                        <a:rPr lang="en-US" sz="1800"/>
                        <a:t>Basic code written for motor control based on distance readings</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Mounting Distance sensors</a:t>
                      </a:r>
                      <a:endParaRPr sz="1800"/>
                    </a:p>
                    <a:p>
                      <a:pPr indent="-342900" lvl="0" marL="457200" marR="0" rtl="0" algn="l">
                        <a:spcBef>
                          <a:spcPts val="0"/>
                        </a:spcBef>
                        <a:spcAft>
                          <a:spcPts val="0"/>
                        </a:spcAft>
                        <a:buSzPts val="1800"/>
                        <a:buChar char="●"/>
                      </a:pPr>
                      <a:r>
                        <a:rPr lang="en-US" sz="1800"/>
                        <a:t>Control of motor driver</a:t>
                      </a:r>
                      <a:endParaRPr sz="1800"/>
                    </a:p>
                    <a:p>
                      <a:pPr indent="-342900" lvl="0" marL="457200" marR="0" rtl="0" algn="l">
                        <a:spcBef>
                          <a:spcPts val="0"/>
                        </a:spcBef>
                        <a:spcAft>
                          <a:spcPts val="0"/>
                        </a:spcAft>
                        <a:buSzPts val="1800"/>
                        <a:buChar char="●"/>
                      </a:pPr>
                      <a:r>
                        <a:rPr lang="en-US" sz="1800"/>
                        <a:t>Motor reacting to distance readings accurately</a:t>
                      </a:r>
                      <a:endParaRPr sz="1800"/>
                    </a:p>
                    <a:p>
                      <a:pPr indent="-342900" lvl="0" marL="457200" marR="0" rtl="0" algn="l">
                        <a:spcBef>
                          <a:spcPts val="0"/>
                        </a:spcBef>
                        <a:spcAft>
                          <a:spcPts val="0"/>
                        </a:spcAft>
                        <a:buSzPts val="1800"/>
                        <a:buChar char="●"/>
                      </a:pPr>
                      <a:r>
                        <a:rPr lang="en-US" sz="1800"/>
                        <a:t>Motor reacting to distance to next plant</a:t>
                      </a:r>
                      <a:endParaRPr sz="1800"/>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170" name="Google Shape;170;g11d6cec1827_0_204"/>
          <p:cNvPicPr preferRelativeResize="0"/>
          <p:nvPr/>
        </p:nvPicPr>
        <p:blipFill rotWithShape="1">
          <a:blip r:embed="rId3">
            <a:alphaModFix/>
          </a:blip>
          <a:srcRect b="-6022" l="-1317" r="-2406" t="0"/>
          <a:stretch/>
        </p:blipFill>
        <p:spPr>
          <a:xfrm>
            <a:off x="1684100" y="4145400"/>
            <a:ext cx="6025299" cy="2712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165c2c00a2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Specifically…</a:t>
            </a:r>
            <a:endParaRPr/>
          </a:p>
        </p:txBody>
      </p:sp>
      <p:pic>
        <p:nvPicPr>
          <p:cNvPr id="176" name="Google Shape;176;g1165c2c00a2_0_0"/>
          <p:cNvPicPr preferRelativeResize="0"/>
          <p:nvPr/>
        </p:nvPicPr>
        <p:blipFill>
          <a:blip r:embed="rId3">
            <a:alphaModFix/>
          </a:blip>
          <a:stretch>
            <a:fillRect/>
          </a:stretch>
        </p:blipFill>
        <p:spPr>
          <a:xfrm>
            <a:off x="457200" y="1852875"/>
            <a:ext cx="2319993" cy="2455350"/>
          </a:xfrm>
          <a:prstGeom prst="rect">
            <a:avLst/>
          </a:prstGeom>
          <a:noFill/>
          <a:ln>
            <a:noFill/>
          </a:ln>
        </p:spPr>
      </p:pic>
      <p:sp>
        <p:nvSpPr>
          <p:cNvPr id="177" name="Google Shape;177;g1165c2c00a2_0_0"/>
          <p:cNvSpPr txBox="1"/>
          <p:nvPr/>
        </p:nvSpPr>
        <p:spPr>
          <a:xfrm>
            <a:off x="2777200" y="1852875"/>
            <a:ext cx="248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Large Battery x2</a:t>
            </a:r>
            <a:endParaRPr b="1"/>
          </a:p>
          <a:p>
            <a:pPr indent="0" lvl="0" marL="0" rtl="0" algn="l">
              <a:spcBef>
                <a:spcPts val="0"/>
              </a:spcBef>
              <a:spcAft>
                <a:spcPts val="0"/>
              </a:spcAft>
              <a:buNone/>
            </a:pPr>
            <a:r>
              <a:rPr b="1" lang="en-US"/>
              <a:t>      12 volt 18 amp hours</a:t>
            </a:r>
            <a:endParaRPr b="1"/>
          </a:p>
        </p:txBody>
      </p:sp>
      <p:pic>
        <p:nvPicPr>
          <p:cNvPr id="178" name="Google Shape;178;g1165c2c00a2_0_0"/>
          <p:cNvPicPr preferRelativeResize="0"/>
          <p:nvPr/>
        </p:nvPicPr>
        <p:blipFill>
          <a:blip r:embed="rId4">
            <a:alphaModFix/>
          </a:blip>
          <a:stretch>
            <a:fillRect/>
          </a:stretch>
        </p:blipFill>
        <p:spPr>
          <a:xfrm rot="5400000">
            <a:off x="988612" y="4516538"/>
            <a:ext cx="1258200" cy="2321025"/>
          </a:xfrm>
          <a:prstGeom prst="rect">
            <a:avLst/>
          </a:prstGeom>
          <a:noFill/>
          <a:ln>
            <a:noFill/>
          </a:ln>
        </p:spPr>
      </p:pic>
      <p:sp>
        <p:nvSpPr>
          <p:cNvPr id="179" name="Google Shape;179;g1165c2c00a2_0_0"/>
          <p:cNvSpPr txBox="1"/>
          <p:nvPr/>
        </p:nvSpPr>
        <p:spPr>
          <a:xfrm>
            <a:off x="2777200" y="5047950"/>
            <a:ext cx="248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Small Battery</a:t>
            </a:r>
            <a:endParaRPr b="1"/>
          </a:p>
          <a:p>
            <a:pPr indent="0" lvl="0" marL="0" rtl="0" algn="l">
              <a:spcBef>
                <a:spcPts val="0"/>
              </a:spcBef>
              <a:spcAft>
                <a:spcPts val="0"/>
              </a:spcAft>
              <a:buNone/>
            </a:pPr>
            <a:r>
              <a:rPr b="1" lang="en-US"/>
              <a:t>      5 volt 6 amp hours</a:t>
            </a:r>
            <a:endParaRPr b="1"/>
          </a:p>
        </p:txBody>
      </p:sp>
      <p:pic>
        <p:nvPicPr>
          <p:cNvPr id="180" name="Google Shape;180;g1165c2c00a2_0_0"/>
          <p:cNvPicPr preferRelativeResize="0"/>
          <p:nvPr/>
        </p:nvPicPr>
        <p:blipFill>
          <a:blip r:embed="rId5">
            <a:alphaModFix/>
          </a:blip>
          <a:stretch>
            <a:fillRect/>
          </a:stretch>
        </p:blipFill>
        <p:spPr>
          <a:xfrm>
            <a:off x="3216274" y="2663625"/>
            <a:ext cx="2048782" cy="2021825"/>
          </a:xfrm>
          <a:prstGeom prst="rect">
            <a:avLst/>
          </a:prstGeom>
          <a:noFill/>
          <a:ln>
            <a:noFill/>
          </a:ln>
        </p:spPr>
      </p:pic>
      <p:sp>
        <p:nvSpPr>
          <p:cNvPr id="181" name="Google Shape;181;g1165c2c00a2_0_0"/>
          <p:cNvSpPr txBox="1"/>
          <p:nvPr/>
        </p:nvSpPr>
        <p:spPr>
          <a:xfrm>
            <a:off x="5265050" y="3115025"/>
            <a:ext cx="119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Raspberry</a:t>
            </a:r>
            <a:endParaRPr b="1"/>
          </a:p>
          <a:p>
            <a:pPr indent="0" lvl="0" marL="0" rtl="0" algn="l">
              <a:spcBef>
                <a:spcPts val="0"/>
              </a:spcBef>
              <a:spcAft>
                <a:spcPts val="0"/>
              </a:spcAft>
              <a:buNone/>
            </a:pPr>
            <a:r>
              <a:rPr b="1" lang="en-US"/>
              <a:t>      </a:t>
            </a:r>
            <a:r>
              <a:rPr b="1" lang="en-US"/>
              <a:t>Pi 4 B</a:t>
            </a:r>
            <a:endParaRPr b="1"/>
          </a:p>
        </p:txBody>
      </p:sp>
      <p:pic>
        <p:nvPicPr>
          <p:cNvPr id="182" name="Google Shape;182;g1165c2c00a2_0_0"/>
          <p:cNvPicPr preferRelativeResize="0"/>
          <p:nvPr/>
        </p:nvPicPr>
        <p:blipFill>
          <a:blip r:embed="rId6">
            <a:alphaModFix/>
          </a:blip>
          <a:stretch>
            <a:fillRect/>
          </a:stretch>
        </p:blipFill>
        <p:spPr>
          <a:xfrm>
            <a:off x="5282463" y="1703575"/>
            <a:ext cx="2048775" cy="1096372"/>
          </a:xfrm>
          <a:prstGeom prst="rect">
            <a:avLst/>
          </a:prstGeom>
          <a:noFill/>
          <a:ln>
            <a:noFill/>
          </a:ln>
        </p:spPr>
      </p:pic>
      <p:sp>
        <p:nvSpPr>
          <p:cNvPr id="183" name="Google Shape;183;g1165c2c00a2_0_0"/>
          <p:cNvSpPr txBox="1"/>
          <p:nvPr/>
        </p:nvSpPr>
        <p:spPr>
          <a:xfrm>
            <a:off x="7644050" y="1831675"/>
            <a:ext cx="15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Motor x4</a:t>
            </a:r>
            <a:endParaRPr b="1"/>
          </a:p>
          <a:p>
            <a:pPr indent="0" lvl="0" marL="0" rtl="0" algn="l">
              <a:spcBef>
                <a:spcPts val="0"/>
              </a:spcBef>
              <a:spcAft>
                <a:spcPts val="0"/>
              </a:spcAft>
              <a:buNone/>
            </a:pPr>
            <a:r>
              <a:rPr b="1" lang="en-US"/>
              <a:t>      24 volt</a:t>
            </a:r>
            <a:endParaRPr b="1"/>
          </a:p>
        </p:txBody>
      </p:sp>
      <p:pic>
        <p:nvPicPr>
          <p:cNvPr id="184" name="Google Shape;184;g1165c2c00a2_0_0"/>
          <p:cNvPicPr preferRelativeResize="0"/>
          <p:nvPr/>
        </p:nvPicPr>
        <p:blipFill>
          <a:blip r:embed="rId7">
            <a:alphaModFix/>
          </a:blip>
          <a:stretch>
            <a:fillRect/>
          </a:stretch>
        </p:blipFill>
        <p:spPr>
          <a:xfrm>
            <a:off x="5265056" y="4045713"/>
            <a:ext cx="1733550" cy="1371600"/>
          </a:xfrm>
          <a:prstGeom prst="rect">
            <a:avLst/>
          </a:prstGeom>
          <a:noFill/>
          <a:ln>
            <a:noFill/>
          </a:ln>
        </p:spPr>
      </p:pic>
      <p:sp>
        <p:nvSpPr>
          <p:cNvPr id="185" name="Google Shape;185;g1165c2c00a2_0_0"/>
          <p:cNvSpPr txBox="1"/>
          <p:nvPr/>
        </p:nvSpPr>
        <p:spPr>
          <a:xfrm>
            <a:off x="7168100" y="3966250"/>
            <a:ext cx="1975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Sabertooth 2x25</a:t>
            </a:r>
            <a:endParaRPr b="1"/>
          </a:p>
          <a:p>
            <a:pPr indent="0" lvl="0" marL="457200" rtl="0" algn="l">
              <a:spcBef>
                <a:spcPts val="0"/>
              </a:spcBef>
              <a:spcAft>
                <a:spcPts val="0"/>
              </a:spcAft>
              <a:buNone/>
            </a:pPr>
            <a:r>
              <a:rPr b="1" lang="en-US"/>
              <a:t>Capable of driving 2 motors at 24 volts and 25 amps</a:t>
            </a:r>
            <a:endParaRPr b="1"/>
          </a:p>
        </p:txBody>
      </p:sp>
      <p:pic>
        <p:nvPicPr>
          <p:cNvPr id="186" name="Google Shape;186;g1165c2c00a2_0_0"/>
          <p:cNvPicPr preferRelativeResize="0"/>
          <p:nvPr/>
        </p:nvPicPr>
        <p:blipFill>
          <a:blip r:embed="rId8">
            <a:alphaModFix/>
          </a:blip>
          <a:stretch>
            <a:fillRect/>
          </a:stretch>
        </p:blipFill>
        <p:spPr>
          <a:xfrm>
            <a:off x="5459950" y="5663550"/>
            <a:ext cx="1693800" cy="1148133"/>
          </a:xfrm>
          <a:prstGeom prst="rect">
            <a:avLst/>
          </a:prstGeom>
          <a:noFill/>
          <a:ln>
            <a:noFill/>
          </a:ln>
        </p:spPr>
      </p:pic>
      <p:sp>
        <p:nvSpPr>
          <p:cNvPr id="187" name="Google Shape;187;g1165c2c00a2_0_0"/>
          <p:cNvSpPr txBox="1"/>
          <p:nvPr/>
        </p:nvSpPr>
        <p:spPr>
          <a:xfrm>
            <a:off x="7355575" y="5812350"/>
            <a:ext cx="190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Distance Sensor x3</a:t>
            </a:r>
            <a:endParaRPr b="1"/>
          </a:p>
          <a:p>
            <a:pPr indent="0" lvl="0" marL="0" rtl="0" algn="l">
              <a:spcBef>
                <a:spcPts val="0"/>
              </a:spcBef>
              <a:spcAft>
                <a:spcPts val="0"/>
              </a:spcAft>
              <a:buNone/>
            </a:pPr>
            <a:r>
              <a:rPr b="1" lang="en-US"/>
              <a:t>      HC-SR04</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573289a5493a550b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Why a Pi?</a:t>
            </a:r>
            <a:endParaRPr/>
          </a:p>
        </p:txBody>
      </p:sp>
      <p:sp>
        <p:nvSpPr>
          <p:cNvPr id="193" name="Google Shape;193;g573289a5493a550b_0"/>
          <p:cNvSpPr txBox="1"/>
          <p:nvPr>
            <p:ph idx="1" type="body"/>
          </p:nvPr>
        </p:nvSpPr>
        <p:spPr>
          <a:xfrm>
            <a:off x="4555450" y="2049275"/>
            <a:ext cx="4131300" cy="4077000"/>
          </a:xfrm>
          <a:prstGeom prst="rect">
            <a:avLst/>
          </a:prstGeom>
        </p:spPr>
        <p:txBody>
          <a:bodyPr anchorCtr="0" anchor="t" bIns="45700" lIns="91425" spcFirstLastPara="1" rIns="91425" wrap="square" tIns="45700">
            <a:normAutofit/>
          </a:bodyPr>
          <a:lstStyle/>
          <a:p>
            <a:pPr indent="-381000" lvl="0" marL="457200" rtl="0" algn="l">
              <a:spcBef>
                <a:spcPts val="360"/>
              </a:spcBef>
              <a:spcAft>
                <a:spcPts val="0"/>
              </a:spcAft>
              <a:buSzPts val="2400"/>
              <a:buChar char="•"/>
            </a:pPr>
            <a:r>
              <a:rPr lang="en-US" sz="2400"/>
              <a:t>Python has been used heavily in robotics.</a:t>
            </a:r>
            <a:endParaRPr sz="2400"/>
          </a:p>
          <a:p>
            <a:pPr indent="0" lvl="0" marL="457200" rtl="0" algn="l">
              <a:spcBef>
                <a:spcPts val="360"/>
              </a:spcBef>
              <a:spcAft>
                <a:spcPts val="0"/>
              </a:spcAft>
              <a:buNone/>
            </a:pPr>
            <a:r>
              <a:t/>
            </a:r>
            <a:endParaRPr sz="2400"/>
          </a:p>
          <a:p>
            <a:pPr indent="-381000" lvl="0" marL="457200" rtl="0" algn="l">
              <a:spcBef>
                <a:spcPts val="360"/>
              </a:spcBef>
              <a:spcAft>
                <a:spcPts val="0"/>
              </a:spcAft>
              <a:buSzPts val="2400"/>
              <a:buChar char="•"/>
            </a:pPr>
            <a:r>
              <a:rPr lang="en-US" sz="2400"/>
              <a:t>32 GPIO Pins, and 2 PWM, perfect for every sensor</a:t>
            </a:r>
            <a:endParaRPr sz="2400"/>
          </a:p>
          <a:p>
            <a:pPr indent="0" lvl="0" marL="457200" rtl="0" algn="l">
              <a:spcBef>
                <a:spcPts val="360"/>
              </a:spcBef>
              <a:spcAft>
                <a:spcPts val="0"/>
              </a:spcAft>
              <a:buNone/>
            </a:pPr>
            <a:r>
              <a:t/>
            </a:r>
            <a:endParaRPr sz="2400"/>
          </a:p>
          <a:p>
            <a:pPr indent="-381000" lvl="0" marL="457200" rtl="0" algn="l">
              <a:spcBef>
                <a:spcPts val="360"/>
              </a:spcBef>
              <a:spcAft>
                <a:spcPts val="0"/>
              </a:spcAft>
              <a:buSzPts val="2400"/>
              <a:buChar char="•"/>
            </a:pPr>
            <a:r>
              <a:rPr lang="en-US" sz="2400"/>
              <a:t>Ample Computing power to process all </a:t>
            </a:r>
            <a:r>
              <a:rPr lang="en-US" sz="2400"/>
              <a:t>information</a:t>
            </a:r>
            <a:r>
              <a:rPr lang="en-US" sz="2400"/>
              <a:t> in real time</a:t>
            </a:r>
            <a:endParaRPr sz="2400"/>
          </a:p>
        </p:txBody>
      </p:sp>
      <p:pic>
        <p:nvPicPr>
          <p:cNvPr id="194" name="Google Shape;194;g573289a5493a550b_0"/>
          <p:cNvPicPr preferRelativeResize="0"/>
          <p:nvPr/>
        </p:nvPicPr>
        <p:blipFill>
          <a:blip r:embed="rId3">
            <a:alphaModFix/>
          </a:blip>
          <a:stretch>
            <a:fillRect/>
          </a:stretch>
        </p:blipFill>
        <p:spPr>
          <a:xfrm>
            <a:off x="457201" y="2049275"/>
            <a:ext cx="4131345" cy="407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15977e1d0c_0_1"/>
          <p:cNvSpPr txBox="1"/>
          <p:nvPr>
            <p:ph type="title"/>
          </p:nvPr>
        </p:nvSpPr>
        <p:spPr>
          <a:xfrm>
            <a:off x="0" y="1049175"/>
            <a:ext cx="5900700" cy="80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100"/>
              <a:t>Camera Positioning </a:t>
            </a:r>
            <a:r>
              <a:rPr lang="en-US" sz="3100"/>
              <a:t>&amp; Image Taking </a:t>
            </a:r>
            <a:r>
              <a:rPr lang="en-US" sz="3100"/>
              <a:t>Subsystem</a:t>
            </a:r>
            <a:endParaRPr sz="3100"/>
          </a:p>
        </p:txBody>
      </p:sp>
      <p:pic>
        <p:nvPicPr>
          <p:cNvPr id="200" name="Google Shape;200;g115977e1d0c_0_1"/>
          <p:cNvPicPr preferRelativeResize="0"/>
          <p:nvPr/>
        </p:nvPicPr>
        <p:blipFill>
          <a:blip r:embed="rId3">
            <a:alphaModFix/>
          </a:blip>
          <a:stretch>
            <a:fillRect/>
          </a:stretch>
        </p:blipFill>
        <p:spPr>
          <a:xfrm>
            <a:off x="6028750" y="0"/>
            <a:ext cx="3115250" cy="3176500"/>
          </a:xfrm>
          <a:prstGeom prst="rect">
            <a:avLst/>
          </a:prstGeom>
          <a:noFill/>
          <a:ln>
            <a:noFill/>
          </a:ln>
        </p:spPr>
      </p:pic>
      <p:sp>
        <p:nvSpPr>
          <p:cNvPr id="201" name="Google Shape;201;g115977e1d0c_0_1"/>
          <p:cNvSpPr txBox="1"/>
          <p:nvPr>
            <p:ph idx="1" type="body"/>
          </p:nvPr>
        </p:nvSpPr>
        <p:spPr>
          <a:xfrm>
            <a:off x="457200" y="2049275"/>
            <a:ext cx="6918900" cy="4808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2800"/>
              <a:t>Image Taking</a:t>
            </a:r>
            <a:endParaRPr b="1" sz="2800"/>
          </a:p>
          <a:p>
            <a:pPr indent="-342900" lvl="0" marL="457200" rtl="0" algn="l">
              <a:spcBef>
                <a:spcPts val="360"/>
              </a:spcBef>
              <a:spcAft>
                <a:spcPts val="0"/>
              </a:spcAft>
              <a:buSzPts val="1800"/>
              <a:buChar char="•"/>
            </a:pPr>
            <a:r>
              <a:rPr lang="en-US" sz="2800"/>
              <a:t>Sony </a:t>
            </a:r>
            <a:r>
              <a:rPr lang="en-US" sz="2800"/>
              <a:t>Dragon Touch</a:t>
            </a:r>
            <a:r>
              <a:rPr lang="en-US" sz="2800"/>
              <a:t> action camera </a:t>
            </a:r>
            <a:endParaRPr sz="2800"/>
          </a:p>
          <a:p>
            <a:pPr indent="0" lvl="0" marL="0" rtl="0" algn="l">
              <a:spcBef>
                <a:spcPts val="360"/>
              </a:spcBef>
              <a:spcAft>
                <a:spcPts val="0"/>
              </a:spcAft>
              <a:buNone/>
            </a:pPr>
            <a:r>
              <a:rPr b="1" lang="en-US" sz="2800"/>
              <a:t>Camera Positioning</a:t>
            </a:r>
            <a:endParaRPr b="1" sz="2800"/>
          </a:p>
          <a:p>
            <a:pPr indent="-342900" lvl="0" marL="457200" rtl="0" algn="l">
              <a:spcBef>
                <a:spcPts val="360"/>
              </a:spcBef>
              <a:spcAft>
                <a:spcPts val="0"/>
              </a:spcAft>
              <a:buSzPts val="1800"/>
              <a:buChar char="•"/>
            </a:pPr>
            <a:r>
              <a:rPr lang="en-US"/>
              <a:t>Raspberry Pi controls movement</a:t>
            </a:r>
            <a:endParaRPr/>
          </a:p>
          <a:p>
            <a:pPr indent="-342900" lvl="0" marL="457200" rtl="0" algn="l">
              <a:spcBef>
                <a:spcPts val="0"/>
              </a:spcBef>
              <a:spcAft>
                <a:spcPts val="0"/>
              </a:spcAft>
              <a:buSzPts val="1800"/>
              <a:buChar char="•"/>
            </a:pPr>
            <a:r>
              <a:rPr lang="en-US"/>
              <a:t>Camera mounted to a gimbal with servo motors</a:t>
            </a:r>
            <a:r>
              <a:rPr lang="en-US"/>
              <a:t> for pan/tilt</a:t>
            </a:r>
            <a:endParaRPr/>
          </a:p>
          <a:p>
            <a:pPr indent="-342900" lvl="0" marL="457200" rtl="0" algn="l">
              <a:spcBef>
                <a:spcPts val="0"/>
              </a:spcBef>
              <a:spcAft>
                <a:spcPts val="0"/>
              </a:spcAft>
              <a:buSzPts val="1800"/>
              <a:buChar char="•"/>
            </a:pPr>
            <a:r>
              <a:rPr lang="en-US"/>
              <a:t>Mast to increase vertical range</a:t>
            </a:r>
            <a:endParaRPr/>
          </a:p>
          <a:p>
            <a:pPr indent="0" lvl="0" marL="0" rtl="0" algn="l">
              <a:spcBef>
                <a:spcPts val="36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